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2"/>
  </p:notesMasterIdLst>
  <p:handoutMasterIdLst>
    <p:handoutMasterId r:id="rId173"/>
  </p:handoutMasterIdLst>
  <p:sldIdLst>
    <p:sldId id="497" r:id="rId2"/>
    <p:sldId id="256" r:id="rId3"/>
    <p:sldId id="258" r:id="rId4"/>
    <p:sldId id="498" r:id="rId5"/>
    <p:sldId id="260" r:id="rId6"/>
    <p:sldId id="262" r:id="rId7"/>
    <p:sldId id="265" r:id="rId8"/>
    <p:sldId id="266" r:id="rId9"/>
    <p:sldId id="271" r:id="rId10"/>
    <p:sldId id="272" r:id="rId11"/>
    <p:sldId id="275" r:id="rId12"/>
    <p:sldId id="500" r:id="rId13"/>
    <p:sldId id="278" r:id="rId14"/>
    <p:sldId id="279" r:id="rId15"/>
    <p:sldId id="280" r:id="rId16"/>
    <p:sldId id="281" r:id="rId17"/>
    <p:sldId id="283" r:id="rId18"/>
    <p:sldId id="285" r:id="rId19"/>
    <p:sldId id="287" r:id="rId20"/>
    <p:sldId id="289" r:id="rId21"/>
    <p:sldId id="290" r:id="rId22"/>
    <p:sldId id="292" r:id="rId23"/>
    <p:sldId id="294" r:id="rId24"/>
    <p:sldId id="296" r:id="rId25"/>
    <p:sldId id="297" r:id="rId26"/>
    <p:sldId id="299" r:id="rId27"/>
    <p:sldId id="300" r:id="rId28"/>
    <p:sldId id="301" r:id="rId29"/>
    <p:sldId id="302" r:id="rId30"/>
    <p:sldId id="303" r:id="rId31"/>
    <p:sldId id="304" r:id="rId32"/>
    <p:sldId id="306" r:id="rId33"/>
    <p:sldId id="307" r:id="rId34"/>
    <p:sldId id="308" r:id="rId35"/>
    <p:sldId id="309" r:id="rId36"/>
    <p:sldId id="310" r:id="rId37"/>
    <p:sldId id="314" r:id="rId38"/>
    <p:sldId id="315" r:id="rId39"/>
    <p:sldId id="317" r:id="rId40"/>
    <p:sldId id="318" r:id="rId41"/>
    <p:sldId id="319" r:id="rId42"/>
    <p:sldId id="321" r:id="rId43"/>
    <p:sldId id="322" r:id="rId44"/>
    <p:sldId id="323" r:id="rId45"/>
    <p:sldId id="325" r:id="rId46"/>
    <p:sldId id="327" r:id="rId47"/>
    <p:sldId id="328" r:id="rId48"/>
    <p:sldId id="330" r:id="rId49"/>
    <p:sldId id="337" r:id="rId50"/>
    <p:sldId id="339" r:id="rId51"/>
    <p:sldId id="341" r:id="rId52"/>
    <p:sldId id="342" r:id="rId53"/>
    <p:sldId id="343" r:id="rId54"/>
    <p:sldId id="344" r:id="rId55"/>
    <p:sldId id="345" r:id="rId56"/>
    <p:sldId id="348" r:id="rId57"/>
    <p:sldId id="354" r:id="rId58"/>
    <p:sldId id="356" r:id="rId59"/>
    <p:sldId id="358" r:id="rId60"/>
    <p:sldId id="360" r:id="rId61"/>
    <p:sldId id="361" r:id="rId62"/>
    <p:sldId id="362" r:id="rId63"/>
    <p:sldId id="365" r:id="rId64"/>
    <p:sldId id="369" r:id="rId65"/>
    <p:sldId id="372" r:id="rId66"/>
    <p:sldId id="374" r:id="rId67"/>
    <p:sldId id="381" r:id="rId68"/>
    <p:sldId id="383" r:id="rId69"/>
    <p:sldId id="387" r:id="rId70"/>
    <p:sldId id="389" r:id="rId71"/>
    <p:sldId id="390" r:id="rId72"/>
    <p:sldId id="391" r:id="rId73"/>
    <p:sldId id="392" r:id="rId74"/>
    <p:sldId id="393" r:id="rId75"/>
    <p:sldId id="394" r:id="rId76"/>
    <p:sldId id="395" r:id="rId77"/>
    <p:sldId id="396" r:id="rId78"/>
    <p:sldId id="398" r:id="rId79"/>
    <p:sldId id="401" r:id="rId80"/>
    <p:sldId id="402" r:id="rId81"/>
    <p:sldId id="415" r:id="rId82"/>
    <p:sldId id="416" r:id="rId83"/>
    <p:sldId id="417" r:id="rId84"/>
    <p:sldId id="418" r:id="rId85"/>
    <p:sldId id="419" r:id="rId86"/>
    <p:sldId id="439" r:id="rId87"/>
    <p:sldId id="502" r:id="rId88"/>
    <p:sldId id="508" r:id="rId89"/>
    <p:sldId id="505" r:id="rId90"/>
    <p:sldId id="506" r:id="rId91"/>
    <p:sldId id="509" r:id="rId92"/>
    <p:sldId id="510" r:id="rId93"/>
    <p:sldId id="511" r:id="rId94"/>
    <p:sldId id="501" r:id="rId95"/>
    <p:sldId id="442" r:id="rId96"/>
    <p:sldId id="512" r:id="rId97"/>
    <p:sldId id="513" r:id="rId98"/>
    <p:sldId id="514" r:id="rId99"/>
    <p:sldId id="515" r:id="rId100"/>
    <p:sldId id="516" r:id="rId101"/>
    <p:sldId id="517" r:id="rId102"/>
    <p:sldId id="529" r:id="rId103"/>
    <p:sldId id="518" r:id="rId104"/>
    <p:sldId id="521" r:id="rId105"/>
    <p:sldId id="522" r:id="rId106"/>
    <p:sldId id="523" r:id="rId107"/>
    <p:sldId id="524" r:id="rId108"/>
    <p:sldId id="525" r:id="rId109"/>
    <p:sldId id="526" r:id="rId110"/>
    <p:sldId id="527" r:id="rId111"/>
    <p:sldId id="528" r:id="rId112"/>
    <p:sldId id="560" r:id="rId113"/>
    <p:sldId id="561" r:id="rId114"/>
    <p:sldId id="562" r:id="rId115"/>
    <p:sldId id="563" r:id="rId116"/>
    <p:sldId id="564" r:id="rId117"/>
    <p:sldId id="565" r:id="rId118"/>
    <p:sldId id="566" r:id="rId119"/>
    <p:sldId id="586" r:id="rId120"/>
    <p:sldId id="567" r:id="rId121"/>
    <p:sldId id="568" r:id="rId122"/>
    <p:sldId id="569" r:id="rId123"/>
    <p:sldId id="570" r:id="rId124"/>
    <p:sldId id="571" r:id="rId125"/>
    <p:sldId id="572" r:id="rId126"/>
    <p:sldId id="573" r:id="rId127"/>
    <p:sldId id="574" r:id="rId128"/>
    <p:sldId id="575" r:id="rId129"/>
    <p:sldId id="576" r:id="rId130"/>
    <p:sldId id="577" r:id="rId131"/>
    <p:sldId id="578" r:id="rId132"/>
    <p:sldId id="579" r:id="rId133"/>
    <p:sldId id="580" r:id="rId134"/>
    <p:sldId id="581" r:id="rId135"/>
    <p:sldId id="582" r:id="rId136"/>
    <p:sldId id="583" r:id="rId137"/>
    <p:sldId id="584" r:id="rId138"/>
    <p:sldId id="585" r:id="rId139"/>
    <p:sldId id="530" r:id="rId140"/>
    <p:sldId id="531" r:id="rId141"/>
    <p:sldId id="532" r:id="rId142"/>
    <p:sldId id="533" r:id="rId143"/>
    <p:sldId id="534" r:id="rId144"/>
    <p:sldId id="535" r:id="rId145"/>
    <p:sldId id="536" r:id="rId146"/>
    <p:sldId id="537" r:id="rId147"/>
    <p:sldId id="538" r:id="rId148"/>
    <p:sldId id="539" r:id="rId149"/>
    <p:sldId id="540" r:id="rId150"/>
    <p:sldId id="541" r:id="rId151"/>
    <p:sldId id="542" r:id="rId152"/>
    <p:sldId id="543" r:id="rId153"/>
    <p:sldId id="544" r:id="rId154"/>
    <p:sldId id="545" r:id="rId155"/>
    <p:sldId id="546" r:id="rId156"/>
    <p:sldId id="547" r:id="rId157"/>
    <p:sldId id="548" r:id="rId158"/>
    <p:sldId id="549" r:id="rId159"/>
    <p:sldId id="550" r:id="rId160"/>
    <p:sldId id="551" r:id="rId161"/>
    <p:sldId id="552" r:id="rId162"/>
    <p:sldId id="553" r:id="rId163"/>
    <p:sldId id="554" r:id="rId164"/>
    <p:sldId id="555" r:id="rId165"/>
    <p:sldId id="587" r:id="rId166"/>
    <p:sldId id="556" r:id="rId167"/>
    <p:sldId id="557" r:id="rId168"/>
    <p:sldId id="558" r:id="rId169"/>
    <p:sldId id="588" r:id="rId170"/>
    <p:sldId id="559" r:id="rId171"/>
  </p:sldIdLst>
  <p:sldSz cx="9144000" cy="6858000" type="screen4x3"/>
  <p:notesSz cx="6858000" cy="9144000"/>
  <p:defaultTextStyle>
    <a:defPPr>
      <a:defRPr lang="en-US"/>
    </a:defPPr>
    <a:lvl1pPr algn="just" rtl="0" fontAlgn="base">
      <a:spcBef>
        <a:spcPct val="20000"/>
      </a:spcBef>
      <a:spcAft>
        <a:spcPct val="0"/>
      </a:spcAft>
      <a:buClr>
        <a:schemeClr val="tx1"/>
      </a:buClr>
      <a:buSzPct val="75000"/>
      <a:buFont typeface="Wingdings" panose="05000000000000000000" pitchFamily="2" charset="2"/>
      <a:buChar char="l"/>
      <a:defRPr kumimoji="1" sz="3600" b="1" kern="1200">
        <a:solidFill>
          <a:srgbClr val="00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just" rtl="0" fontAlgn="base">
      <a:spcBef>
        <a:spcPct val="20000"/>
      </a:spcBef>
      <a:spcAft>
        <a:spcPct val="0"/>
      </a:spcAft>
      <a:buClr>
        <a:schemeClr val="tx1"/>
      </a:buClr>
      <a:buSzPct val="75000"/>
      <a:buFont typeface="Wingdings" panose="05000000000000000000" pitchFamily="2" charset="2"/>
      <a:buChar char="l"/>
      <a:defRPr kumimoji="1" sz="3600" b="1" kern="1200">
        <a:solidFill>
          <a:srgbClr val="00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just" rtl="0" fontAlgn="base">
      <a:spcBef>
        <a:spcPct val="20000"/>
      </a:spcBef>
      <a:spcAft>
        <a:spcPct val="0"/>
      </a:spcAft>
      <a:buClr>
        <a:schemeClr val="tx1"/>
      </a:buClr>
      <a:buSzPct val="75000"/>
      <a:buFont typeface="Wingdings" panose="05000000000000000000" pitchFamily="2" charset="2"/>
      <a:buChar char="l"/>
      <a:defRPr kumimoji="1" sz="3600" b="1" kern="1200">
        <a:solidFill>
          <a:srgbClr val="00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just" rtl="0" fontAlgn="base">
      <a:spcBef>
        <a:spcPct val="20000"/>
      </a:spcBef>
      <a:spcAft>
        <a:spcPct val="0"/>
      </a:spcAft>
      <a:buClr>
        <a:schemeClr val="tx1"/>
      </a:buClr>
      <a:buSzPct val="75000"/>
      <a:buFont typeface="Wingdings" panose="05000000000000000000" pitchFamily="2" charset="2"/>
      <a:buChar char="l"/>
      <a:defRPr kumimoji="1" sz="3600" b="1" kern="1200">
        <a:solidFill>
          <a:srgbClr val="00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just" rtl="0" fontAlgn="base">
      <a:spcBef>
        <a:spcPct val="20000"/>
      </a:spcBef>
      <a:spcAft>
        <a:spcPct val="0"/>
      </a:spcAft>
      <a:buClr>
        <a:schemeClr val="tx1"/>
      </a:buClr>
      <a:buSzPct val="75000"/>
      <a:buFont typeface="Wingdings" panose="05000000000000000000" pitchFamily="2" charset="2"/>
      <a:buChar char="l"/>
      <a:defRPr kumimoji="1" sz="3600" b="1" kern="1200">
        <a:solidFill>
          <a:srgbClr val="00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3600" b="1" kern="1200">
        <a:solidFill>
          <a:srgbClr val="00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3600" b="1" kern="1200">
        <a:solidFill>
          <a:srgbClr val="00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3600" b="1" kern="1200">
        <a:solidFill>
          <a:srgbClr val="00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3600" b="1" kern="1200">
        <a:solidFill>
          <a:srgbClr val="00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5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CC"/>
    <a:srgbClr val="000000"/>
    <a:srgbClr val="FF0000"/>
    <a:srgbClr val="CC0000"/>
    <a:srgbClr val="800080"/>
    <a:srgbClr val="66FF33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5900" autoAdjust="0"/>
  </p:normalViewPr>
  <p:slideViewPr>
    <p:cSldViewPr>
      <p:cViewPr varScale="1">
        <p:scale>
          <a:sx n="94" d="100"/>
          <a:sy n="94" d="100"/>
        </p:scale>
        <p:origin x="840" y="56"/>
      </p:cViewPr>
      <p:guideLst>
        <p:guide orient="horz" pos="2160"/>
        <p:guide pos="350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102"/>
      </p:cViewPr>
      <p:guideLst>
        <p:guide orient="horz" pos="2880"/>
        <p:guide pos="215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ableStyles" Target="tableStyles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53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spcBef>
                <a:spcPct val="0"/>
              </a:spcBef>
              <a:buClrTx/>
              <a:buSzTx/>
              <a:buFontTx/>
              <a:buNone/>
              <a:defRPr kumimoji="0"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buClrTx/>
              <a:buSzTx/>
              <a:buFontTx/>
              <a:buNone/>
              <a:defRPr kumimoji="0"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spcBef>
                <a:spcPct val="0"/>
              </a:spcBef>
              <a:buClrTx/>
              <a:buSzTx/>
              <a:buFontTx/>
              <a:buNone/>
              <a:defRPr kumimoji="0"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0"/>
              </a:spcBef>
              <a:buClrTx/>
              <a:buSzTx/>
              <a:buFontTx/>
              <a:buNone/>
              <a:defRPr kumimoji="0" sz="1200" b="0">
                <a:solidFill>
                  <a:schemeClr val="tx1"/>
                </a:solidFill>
              </a:defRPr>
            </a:lvl1pPr>
          </a:lstStyle>
          <a:p>
            <a:fld id="{2A207E89-758A-4E68-91E4-180FE3FDBD1C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spcBef>
                <a:spcPct val="0"/>
              </a:spcBef>
              <a:buClrTx/>
              <a:buSzTx/>
              <a:buFontTx/>
              <a:buNone/>
              <a:defRPr kumimoji="0"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buClrTx/>
              <a:buSzTx/>
              <a:buFontTx/>
              <a:buNone/>
              <a:defRPr kumimoji="0"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8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97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spcBef>
                <a:spcPct val="0"/>
              </a:spcBef>
              <a:buClrTx/>
              <a:buSzTx/>
              <a:buFontTx/>
              <a:buNone/>
              <a:defRPr kumimoji="0"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7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0"/>
              </a:spcBef>
              <a:buClrTx/>
              <a:buSzTx/>
              <a:buFontTx/>
              <a:buNone/>
              <a:defRPr kumimoji="0" sz="1200" b="0">
                <a:solidFill>
                  <a:schemeClr val="tx1"/>
                </a:solidFill>
              </a:defRPr>
            </a:lvl1pPr>
          </a:lstStyle>
          <a:p>
            <a:fld id="{B4431634-5126-49AB-840D-B63B41511C3D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subview/2949/5816869.ht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8074555.htm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baike.baidu.com/view/1421034.htm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08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1936</a:t>
            </a:r>
            <a:r>
              <a:rPr lang="zh-CN" altLang="en-US" dirty="0"/>
              <a:t>年</a:t>
            </a:r>
            <a:r>
              <a:rPr lang="en-US" altLang="zh-CN" dirty="0"/>
              <a:t>, </a:t>
            </a:r>
            <a:r>
              <a:rPr lang="zh-CN" altLang="en-US" dirty="0"/>
              <a:t>图灵在伦敦权威的数学杂志上发表了一篇划时代的重要论文</a:t>
            </a:r>
            <a:r>
              <a:rPr lang="en-US" altLang="zh-CN" dirty="0"/>
              <a:t>《</a:t>
            </a:r>
            <a:r>
              <a:rPr lang="zh-CN" altLang="en-US" dirty="0"/>
              <a:t>可计算数字及其在判断性问题中的应用</a:t>
            </a:r>
            <a:r>
              <a:rPr lang="en-US" altLang="zh-CN" dirty="0"/>
              <a:t>》</a:t>
            </a:r>
            <a:r>
              <a:rPr lang="zh-CN" altLang="en-US" dirty="0"/>
              <a:t>。文章里</a:t>
            </a:r>
            <a:r>
              <a:rPr lang="en-US" altLang="zh-CN" dirty="0"/>
              <a:t>, </a:t>
            </a:r>
            <a:r>
              <a:rPr lang="zh-CN" altLang="en-US" dirty="0"/>
              <a:t>图灵超出了一般数学家的思维范畴</a:t>
            </a:r>
            <a:r>
              <a:rPr lang="en-US" altLang="zh-CN" dirty="0"/>
              <a:t>, </a:t>
            </a:r>
            <a:r>
              <a:rPr lang="zh-CN" altLang="en-US" dirty="0"/>
              <a:t>完全抛开数学上定义新概念的传统方式</a:t>
            </a:r>
            <a:r>
              <a:rPr lang="en-US" altLang="zh-CN" dirty="0"/>
              <a:t>, </a:t>
            </a:r>
            <a:r>
              <a:rPr lang="zh-CN" altLang="en-US" dirty="0"/>
              <a:t>独辟蹊径</a:t>
            </a:r>
            <a:r>
              <a:rPr lang="en-US" altLang="zh-CN" dirty="0"/>
              <a:t>, </a:t>
            </a:r>
            <a:r>
              <a:rPr lang="zh-CN" altLang="en-US" dirty="0"/>
              <a:t>构造出一台完全属于想象中的“计算机”</a:t>
            </a:r>
            <a:r>
              <a:rPr lang="en-US" altLang="zh-CN" dirty="0"/>
              <a:t>, </a:t>
            </a:r>
            <a:r>
              <a:rPr lang="zh-CN" altLang="en-US" dirty="0"/>
              <a:t>数学家们把它称为“图灵机”。这样的奇思妙想只能属于思维像“袋鼠般地跳跃”的图灵。</a:t>
            </a:r>
          </a:p>
        </p:txBody>
      </p:sp>
      <p:sp>
        <p:nvSpPr>
          <p:cNvPr id="2508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CEEDE7C-623E-456A-9239-5EE79F749A38}" type="slidenum">
              <a:rPr kumimoji="0" lang="zh-CN" altLang="en-US" sz="1200" b="0">
                <a:solidFill>
                  <a:schemeClr val="tx1"/>
                </a:solidFill>
              </a:rPr>
              <a:t>2</a:t>
            </a:fld>
            <a:endParaRPr kumimoji="0"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AFB0096-C597-4116-9714-15EE3D341FA0}" type="slidenum">
              <a:rPr kumimoji="0" lang="zh-CN" altLang="en-US" sz="1200" b="0">
                <a:solidFill>
                  <a:schemeClr val="tx1"/>
                </a:solidFill>
              </a:rPr>
              <a:t>58</a:t>
            </a:fld>
            <a:endParaRPr kumimoji="0" lang="en-US" altLang="zh-CN" sz="1200" b="0">
              <a:solidFill>
                <a:schemeClr val="tx1"/>
              </a:solidFill>
            </a:endParaRPr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/>
              <a:t>不能够</a:t>
            </a:r>
            <a:r>
              <a:rPr lang="en-US" altLang="zh-CN" dirty="0" err="1"/>
              <a:t>startB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214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2</a:t>
            </a:r>
            <a:r>
              <a:rPr lang="zh-CN" altLang="en-US" b="1" dirty="0"/>
              <a:t>个单元为</a:t>
            </a:r>
            <a:r>
              <a:rPr lang="en-US" altLang="zh-CN" b="1" dirty="0"/>
              <a:t>B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r>
              <a:rPr lang="pt-BR" altLang="zh-CN" b="1" dirty="0"/>
              <a:t>├B</a:t>
            </a:r>
          </a:p>
          <a:p>
            <a:r>
              <a:rPr lang="pt-BR" altLang="zh-CN" b="1" dirty="0"/>
              <a:t>├B</a:t>
            </a:r>
          </a:p>
          <a:p>
            <a:r>
              <a:rPr lang="pt-BR" altLang="zh-CN" b="1" dirty="0"/>
              <a:t>├B</a:t>
            </a:r>
            <a:endParaRPr lang="zh-CN" altLang="en-US" dirty="0"/>
          </a:p>
        </p:txBody>
      </p:sp>
      <p:sp>
        <p:nvSpPr>
          <p:cNvPr id="2621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D0EB3B4-6362-447F-8C91-75DFA5FE6BDC}" type="slidenum">
              <a:rPr kumimoji="0" lang="zh-CN" altLang="en-US" sz="1200" b="0">
                <a:solidFill>
                  <a:schemeClr val="tx1"/>
                </a:solidFill>
              </a:rPr>
              <a:t>72</a:t>
            </a:fld>
            <a:endParaRPr kumimoji="0"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317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b="1" dirty="0"/>
              <a:t>GE&gt;=GT&gt;</a:t>
            </a:r>
          </a:p>
          <a:p>
            <a:r>
              <a:rPr lang="en-US" altLang="zh-CN" b="1" dirty="0"/>
              <a:t>a_3</a:t>
            </a:r>
            <a:r>
              <a:rPr lang="zh-CN" altLang="en-US" b="1" dirty="0"/>
              <a:t>教材原来为</a:t>
            </a:r>
            <a:r>
              <a:rPr lang="pt-BR" altLang="zh-CN" b="1" dirty="0"/>
              <a:t>aGT1P190</a:t>
            </a:r>
            <a:endParaRPr lang="en-US" altLang="zh-CN" b="1" dirty="0"/>
          </a:p>
          <a:p>
            <a:r>
              <a:rPr lang="pl-PL" altLang="zh-CN" sz="1300" b="1" dirty="0"/>
              <a:t>1_m</a:t>
            </a:r>
            <a:r>
              <a:rPr lang="pl-PL" altLang="zh-CN" sz="1300" b="1" dirty="0">
                <a:solidFill>
                  <a:srgbClr val="000066"/>
                </a:solidFill>
              </a:rPr>
              <a:t>atch</a:t>
            </a:r>
            <a:r>
              <a:rPr lang="pl-PL" altLang="zh-CN" sz="1300" b="1" dirty="0"/>
              <a:t>_2_ready</a:t>
            </a:r>
            <a:endParaRPr lang="zh-CN" altLang="en-US" b="1" dirty="0"/>
          </a:p>
          <a:p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263172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577234CA-5855-48BD-A4C9-B3821851EBB9}" type="slidenum">
              <a:rPr kumimoji="0" lang="zh-CN" altLang="en-US" sz="1200" b="0">
                <a:solidFill>
                  <a:schemeClr val="tx1"/>
                </a:solidFill>
              </a:rPr>
              <a:t>82</a:t>
            </a:fld>
            <a:endParaRPr kumimoji="0"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4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算法还可以是：向左找</a:t>
            </a:r>
            <a:r>
              <a:rPr lang="en-US" altLang="zh-CN" dirty="0"/>
              <a:t>3</a:t>
            </a:r>
            <a:r>
              <a:rPr lang="zh-CN" altLang="en-US" dirty="0"/>
              <a:t>道的</a:t>
            </a:r>
            <a:r>
              <a:rPr lang="en-US" altLang="zh-CN" dirty="0"/>
              <a:t>a</a:t>
            </a:r>
            <a:r>
              <a:rPr lang="zh-CN" altLang="en-US" dirty="0"/>
              <a:t>向右找</a:t>
            </a:r>
            <a:r>
              <a:rPr lang="en-US" altLang="zh-CN" dirty="0"/>
              <a:t>2</a:t>
            </a:r>
            <a:r>
              <a:rPr lang="zh-CN" altLang="en-US" dirty="0"/>
              <a:t>道的</a:t>
            </a:r>
            <a:r>
              <a:rPr lang="en-US" altLang="zh-CN" dirty="0"/>
              <a:t>B</a:t>
            </a:r>
          </a:p>
          <a:p>
            <a:r>
              <a:rPr lang="zh-CN" altLang="en-US" dirty="0"/>
              <a:t>注意第一次复制的特殊性</a:t>
            </a:r>
          </a:p>
        </p:txBody>
      </p:sp>
      <p:sp>
        <p:nvSpPr>
          <p:cNvPr id="264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04EF38C-3DBE-4A54-9F6B-E9F0533518C9}" type="slidenum">
              <a:rPr kumimoji="0" lang="zh-CN" altLang="en-US" sz="1200" b="0">
                <a:solidFill>
                  <a:schemeClr val="tx1"/>
                </a:solidFill>
              </a:rPr>
              <a:t>85</a:t>
            </a:fld>
            <a:endParaRPr kumimoji="0"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这个设想最牛的地方在于</a:t>
            </a:r>
            <a:r>
              <a:rPr lang="en-US" altLang="zh-CN" dirty="0"/>
              <a:t>, </a:t>
            </a:r>
            <a:r>
              <a:rPr lang="zh-CN" altLang="en-US" dirty="0"/>
              <a:t>它第一次在纯数学的符号逻辑</a:t>
            </a:r>
            <a:r>
              <a:rPr lang="en-US" altLang="zh-CN" dirty="0"/>
              <a:t>, </a:t>
            </a:r>
            <a:r>
              <a:rPr lang="zh-CN" altLang="en-US" dirty="0"/>
              <a:t>和实体世界之间建立了联系</a:t>
            </a:r>
            <a:r>
              <a:rPr lang="en-US" altLang="zh-CN" dirty="0"/>
              <a:t>, </a:t>
            </a:r>
            <a:r>
              <a:rPr lang="zh-CN" altLang="en-US" dirty="0"/>
              <a:t>后来我们所熟知的电脑</a:t>
            </a:r>
            <a:r>
              <a:rPr lang="en-US" altLang="zh-CN" dirty="0"/>
              <a:t>, </a:t>
            </a:r>
            <a:r>
              <a:rPr lang="zh-CN" altLang="en-US" dirty="0"/>
              <a:t>以及还没有实现的“</a:t>
            </a:r>
            <a:r>
              <a:rPr lang="zh-CN" altLang="en-US" dirty="0">
                <a:hlinkClick r:id="rId3"/>
              </a:rPr>
              <a:t>人工智能</a:t>
            </a:r>
            <a:r>
              <a:rPr lang="zh-CN" altLang="en-US" dirty="0"/>
              <a:t>”</a:t>
            </a:r>
            <a:r>
              <a:rPr lang="en-US" altLang="zh-CN" dirty="0"/>
              <a:t>, </a:t>
            </a:r>
            <a:r>
              <a:rPr lang="zh-CN" altLang="en-US" dirty="0"/>
              <a:t>都基于这个设想。这是他人生第一篇重要论文</a:t>
            </a:r>
            <a:r>
              <a:rPr lang="en-US" altLang="zh-CN" dirty="0"/>
              <a:t>, </a:t>
            </a:r>
            <a:r>
              <a:rPr lang="zh-CN" altLang="en-US" dirty="0"/>
              <a:t>也是他的成名之作。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31634-5126-49AB-840D-B63B41511C3D}" type="slidenum">
              <a:rPr lang="zh-CN" altLang="en-US" smtClean="0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15-16</a:t>
            </a:r>
            <a:r>
              <a:rPr lang="zh-CN" altLang="en-US" dirty="0"/>
              <a:t>日</a:t>
            </a:r>
            <a:r>
              <a:rPr lang="en-US" altLang="zh-CN" dirty="0"/>
              <a:t>, 33</a:t>
            </a:r>
            <a:r>
              <a:rPr lang="zh-CN" altLang="en-US" dirty="0"/>
              <a:t>位图灵奖获得者首次共聚旧金山</a:t>
            </a:r>
            <a:r>
              <a:rPr lang="en-US" altLang="zh-CN" dirty="0"/>
              <a:t>, </a:t>
            </a:r>
            <a:r>
              <a:rPr lang="zh-CN" altLang="en-US" dirty="0"/>
              <a:t>来纪念艾伦</a:t>
            </a:r>
            <a:r>
              <a:rPr lang="en-US" altLang="zh-CN" dirty="0"/>
              <a:t>·</a:t>
            </a:r>
            <a:r>
              <a:rPr lang="zh-CN" altLang="en-US" dirty="0"/>
              <a:t>图灵</a:t>
            </a:r>
            <a:r>
              <a:rPr lang="en-US" altLang="zh-CN" dirty="0"/>
              <a:t>100</a:t>
            </a:r>
            <a:r>
              <a:rPr lang="zh-CN" altLang="en-US" dirty="0"/>
              <a:t>周年诞辰。他们一同回顾了图灵的伟大贡献和计算机科学在过去几十年的发展</a:t>
            </a:r>
            <a:r>
              <a:rPr lang="en-US" altLang="zh-CN" dirty="0"/>
              <a:t>, </a:t>
            </a:r>
            <a:r>
              <a:rPr lang="zh-CN" altLang="en-US" dirty="0"/>
              <a:t>并畅谈了对未来的思考。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2014</a:t>
            </a:r>
            <a:r>
              <a:rPr lang="zh-CN" altLang="en-US" dirty="0"/>
              <a:t>根据安德鲁</a:t>
            </a:r>
            <a:r>
              <a:rPr lang="en-US" altLang="zh-CN" dirty="0"/>
              <a:t>·</a:t>
            </a:r>
            <a:r>
              <a:rPr lang="zh-CN" altLang="en-US" dirty="0"/>
              <a:t>霍奇斯所写的传记</a:t>
            </a:r>
            <a:r>
              <a:rPr lang="en-US" altLang="zh-CN" dirty="0"/>
              <a:t>《</a:t>
            </a:r>
            <a:r>
              <a:rPr lang="zh-CN" altLang="en-US" dirty="0">
                <a:hlinkClick r:id="rId3"/>
              </a:rPr>
              <a:t>艾伦</a:t>
            </a:r>
            <a:r>
              <a:rPr lang="en-US" altLang="zh-CN" dirty="0">
                <a:hlinkClick r:id="rId3"/>
              </a:rPr>
              <a:t>·</a:t>
            </a:r>
            <a:r>
              <a:rPr lang="zh-CN" altLang="en-US" dirty="0">
                <a:hlinkClick r:id="rId3"/>
              </a:rPr>
              <a:t>图灵传</a:t>
            </a:r>
            <a:r>
              <a:rPr lang="en-US" altLang="zh-CN" dirty="0"/>
              <a:t>》</a:t>
            </a:r>
            <a:r>
              <a:rPr lang="zh-CN" altLang="en-US" dirty="0"/>
              <a:t>改编而成电影</a:t>
            </a:r>
            <a:r>
              <a:rPr lang="en-US" altLang="zh-CN" dirty="0"/>
              <a:t>《</a:t>
            </a:r>
            <a:r>
              <a:rPr lang="zh-CN" altLang="en-US" dirty="0">
                <a:hlinkClick r:id="rId4"/>
              </a:rPr>
              <a:t>模仿游戏</a:t>
            </a:r>
            <a:r>
              <a:rPr lang="en-US" altLang="zh-CN" dirty="0"/>
              <a:t>》</a:t>
            </a:r>
            <a:r>
              <a:rPr lang="zh-CN" altLang="en-US" dirty="0"/>
              <a:t>并获得</a:t>
            </a:r>
            <a:r>
              <a:rPr lang="en-US" altLang="zh-CN" dirty="0"/>
              <a:t>2015</a:t>
            </a:r>
            <a:r>
              <a:rPr lang="zh-CN" altLang="en-US" dirty="0"/>
              <a:t>年第</a:t>
            </a:r>
            <a:r>
              <a:rPr lang="en-US" altLang="zh-CN" dirty="0"/>
              <a:t>87</a:t>
            </a:r>
            <a:r>
              <a:rPr lang="zh-CN" altLang="en-US" dirty="0"/>
              <a:t>届奥斯卡最佳改编剧本奖</a:t>
            </a:r>
            <a:r>
              <a:rPr lang="en-US" altLang="zh-CN" dirty="0"/>
              <a:t>, </a:t>
            </a:r>
            <a:r>
              <a:rPr lang="zh-CN" altLang="en-US" dirty="0"/>
              <a:t>主演为本尼迪克特</a:t>
            </a:r>
            <a:r>
              <a:rPr lang="en-US" altLang="zh-CN" dirty="0"/>
              <a:t>·</a:t>
            </a:r>
            <a:r>
              <a:rPr lang="zh-CN" altLang="en-US" dirty="0"/>
              <a:t>康伯巴奇。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31634-5126-49AB-840D-B63B41511C3D}" type="slidenum">
              <a:rPr lang="zh-CN" altLang="en-US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31634-5126-49AB-840D-B63B41511C3D}" type="slidenum">
              <a:rPr lang="zh-CN" altLang="en-US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9904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395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39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471779A-E5B0-4B69-8963-10374EA2A73D}" type="slidenum">
              <a:rPr kumimoji="0" lang="zh-CN" altLang="en-US" sz="1200" b="0">
                <a:solidFill>
                  <a:schemeClr val="tx1"/>
                </a:solidFill>
              </a:rPr>
              <a:t>26</a:t>
            </a:fld>
            <a:endParaRPr kumimoji="0"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497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b="1" dirty="0"/>
              <a:t>&lt;start,  b,  ?&gt;</a:t>
            </a:r>
          </a:p>
          <a:p>
            <a:r>
              <a:rPr lang="en-US" altLang="zh-CN" b="1" dirty="0"/>
              <a:t>&lt;start,  B,  ?&gt;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549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0428A85-CA27-4300-97F8-C87F59F3E810}" type="slidenum">
              <a:rPr kumimoji="0" lang="zh-CN" altLang="en-US" sz="1200" b="0">
                <a:solidFill>
                  <a:schemeClr val="tx1"/>
                </a:solidFill>
              </a:rPr>
              <a:t>27</a:t>
            </a:fld>
            <a:endParaRPr kumimoji="0"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600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还可以从末尾进行扫描</a:t>
            </a:r>
            <a:r>
              <a:rPr lang="en-US" altLang="zh-CN" dirty="0"/>
              <a:t>b—a—b----a</a:t>
            </a:r>
            <a:endParaRPr lang="zh-CN" altLang="en-US" dirty="0"/>
          </a:p>
        </p:txBody>
      </p:sp>
      <p:sp>
        <p:nvSpPr>
          <p:cNvPr id="2560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7894FA3-A91B-48AC-81B6-11EA4EFFE5FD}" type="slidenum">
              <a:rPr kumimoji="0" lang="zh-CN" altLang="en-US" sz="1200" b="0">
                <a:solidFill>
                  <a:schemeClr val="tx1"/>
                </a:solidFill>
              </a:rPr>
              <a:t>30</a:t>
            </a:fld>
            <a:endParaRPr kumimoji="0"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70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第一题还可以将</a:t>
            </a:r>
            <a:r>
              <a:rPr lang="en-US" altLang="zh-CN" dirty="0"/>
              <a:t>a</a:t>
            </a:r>
            <a:r>
              <a:rPr lang="zh-CN" altLang="en-US" dirty="0"/>
              <a:t>改为</a:t>
            </a:r>
            <a:r>
              <a:rPr lang="en-US" altLang="zh-CN" dirty="0"/>
              <a:t>b</a:t>
            </a:r>
            <a:r>
              <a:rPr lang="zh-CN" altLang="en-US" dirty="0"/>
              <a:t>就是</a:t>
            </a:r>
            <a:r>
              <a:rPr lang="en-US" altLang="zh-CN" dirty="0" err="1"/>
              <a:t>b</a:t>
            </a:r>
            <a:r>
              <a:rPr lang="en-US" altLang="zh-CN" baseline="30000" dirty="0" err="1"/>
              <a:t>n</a:t>
            </a:r>
            <a:r>
              <a:rPr lang="en-US" altLang="zh-CN" dirty="0" err="1"/>
              <a:t>c</a:t>
            </a:r>
            <a:r>
              <a:rPr lang="en-US" altLang="zh-CN" baseline="30000" dirty="0" err="1"/>
              <a:t>n</a:t>
            </a:r>
            <a:r>
              <a:rPr lang="zh-CN" altLang="en-US" dirty="0"/>
              <a:t>形式</a:t>
            </a:r>
          </a:p>
        </p:txBody>
      </p:sp>
      <p:sp>
        <p:nvSpPr>
          <p:cNvPr id="2570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FBA9920-CA43-41D5-9D41-7876DAEA1F23}" type="slidenum">
              <a:rPr kumimoji="0" lang="zh-CN" altLang="en-US" sz="1200" b="0">
                <a:solidFill>
                  <a:schemeClr val="tx1"/>
                </a:solidFill>
              </a:rPr>
              <a:t>37</a:t>
            </a:fld>
            <a:endParaRPr kumimoji="0"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805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/>
              <a:t>Start</a:t>
            </a:r>
            <a:r>
              <a:rPr lang="zh-CN" altLang="en-US" dirty="0"/>
              <a:t>仅仅为开始状态</a:t>
            </a:r>
          </a:p>
        </p:txBody>
      </p:sp>
      <p:sp>
        <p:nvSpPr>
          <p:cNvPr id="2580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73731C3-7FB8-4CBF-8BE6-48CBD8312E49}" type="slidenum">
              <a:rPr kumimoji="0" lang="zh-CN" altLang="en-US" sz="1200" b="0">
                <a:solidFill>
                  <a:schemeClr val="tx1"/>
                </a:solidFill>
              </a:rPr>
              <a:t>44</a:t>
            </a:fld>
            <a:endParaRPr kumimoji="0"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8"/>
          <p:cNvSpPr>
            <a:spLocks noChangeArrowheads="1"/>
          </p:cNvSpPr>
          <p:nvPr userDrawn="1"/>
        </p:nvSpPr>
        <p:spPr bwMode="auto">
          <a:xfrm>
            <a:off x="373063" y="942976"/>
            <a:ext cx="8405812" cy="51339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33CC"/>
              </a:solidFill>
            </a:endParaRPr>
          </a:p>
        </p:txBody>
      </p:sp>
      <p:sp>
        <p:nvSpPr>
          <p:cNvPr id="15" name="Line 71"/>
          <p:cNvSpPr>
            <a:spLocks noChangeShapeType="1"/>
          </p:cNvSpPr>
          <p:nvPr userDrawn="1"/>
        </p:nvSpPr>
        <p:spPr bwMode="auto">
          <a:xfrm>
            <a:off x="828675" y="3692525"/>
            <a:ext cx="47513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0033CC"/>
              </a:solidFill>
            </a:endParaRPr>
          </a:p>
        </p:txBody>
      </p:sp>
      <p:sp>
        <p:nvSpPr>
          <p:cNvPr id="16" name="Rectangle 7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99592" y="3789040"/>
            <a:ext cx="4038600" cy="118673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 sz="2400" b="1">
                <a:solidFill>
                  <a:srgbClr val="0033CC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计算机科学与工程学院</a:t>
            </a:r>
            <a:endParaRPr lang="en-US" altLang="zh-CN" dirty="0"/>
          </a:p>
          <a:p>
            <a:r>
              <a:rPr lang="zh-CN" altLang="en-US" dirty="0"/>
              <a:t>周益民 博士 副教授</a:t>
            </a:r>
            <a:endParaRPr lang="en-US" altLang="zh-CN" dirty="0"/>
          </a:p>
        </p:txBody>
      </p:sp>
      <p:sp>
        <p:nvSpPr>
          <p:cNvPr id="17" name="Rectangle 72"/>
          <p:cNvSpPr>
            <a:spLocks noGrp="1" noChangeArrowheads="1"/>
          </p:cNvSpPr>
          <p:nvPr>
            <p:ph type="ctrTitle"/>
          </p:nvPr>
        </p:nvSpPr>
        <p:spPr bwMode="gray">
          <a:xfrm>
            <a:off x="763588" y="2276872"/>
            <a:ext cx="7768852" cy="1325166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algn="l">
              <a:defRPr sz="4000">
                <a:solidFill>
                  <a:srgbClr val="0033CC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8" name="Picture 1" descr="C:\Users\YiminZHOU\电子科技大学校徽.bm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66285" y="3563838"/>
            <a:ext cx="2476500" cy="24574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31440" y="2362200"/>
            <a:ext cx="8001000" cy="3947120"/>
          </a:xfrm>
          <a:prstGeom prst="rect">
            <a:avLst/>
          </a:prstGeom>
        </p:spPr>
        <p:txBody>
          <a:bodyPr/>
          <a:lstStyle>
            <a:lvl1pPr marL="0" indent="0" algn="just" eaLnBrk="1" latinLnBrk="0" hangingPunct="1"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sz="200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just" eaLnBrk="1" latinLnBrk="0" hangingPunct="1"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914400" indent="0" algn="just" eaLnBrk="1" latinLnBrk="0" hangingPunct="1"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1371600" indent="0" algn="just" eaLnBrk="1" latinLnBrk="0" hangingPunct="1"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828800" indent="0" algn="just" eaLnBrk="1" latinLnBrk="0" hangingPunct="1"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3"/>
          <p:cNvSpPr>
            <a:spLocks noChangeArrowheads="1"/>
          </p:cNvSpPr>
          <p:nvPr userDrawn="1"/>
        </p:nvSpPr>
        <p:spPr bwMode="auto">
          <a:xfrm>
            <a:off x="395536" y="620688"/>
            <a:ext cx="8251576" cy="576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27" name="AutoShape 1029"/>
          <p:cNvSpPr>
            <a:spLocks noChangeArrowheads="1"/>
          </p:cNvSpPr>
          <p:nvPr/>
        </p:nvSpPr>
        <p:spPr bwMode="auto">
          <a:xfrm>
            <a:off x="496888" y="762000"/>
            <a:ext cx="5105400" cy="60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tx1"/>
              </a:solidFill>
            </a:endParaRPr>
          </a:p>
        </p:txBody>
      </p:sp>
      <p:sp>
        <p:nvSpPr>
          <p:cNvPr id="1028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551856" y="762000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grpSp>
        <p:nvGrpSpPr>
          <p:cNvPr id="1033" name="Group 1035"/>
          <p:cNvGrpSpPr/>
          <p:nvPr/>
        </p:nvGrpSpPr>
        <p:grpSpPr bwMode="auto">
          <a:xfrm>
            <a:off x="611560" y="1981200"/>
            <a:ext cx="7941296" cy="319088"/>
            <a:chOff x="144" y="1248"/>
            <a:chExt cx="4656" cy="20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34" name="AutoShape 103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35" name="AutoShape 103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15" name="Picture 79" descr="电子科技大学校徽300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51730" y="5970319"/>
            <a:ext cx="823912" cy="82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0">
          <a:solidFill>
            <a:srgbClr val="C00000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kumimoji="1" sz="2800">
          <a:solidFill>
            <a:srgbClr val="0033CC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kumimoji="1" sz="2400">
          <a:solidFill>
            <a:srgbClr val="0033CC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kumimoji="1" sz="2000">
          <a:solidFill>
            <a:srgbClr val="0033CC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rgbClr val="0033CC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kumimoji="1">
          <a:solidFill>
            <a:srgbClr val="0033CC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mtClean="0"/>
              <a:t>余盛季</a:t>
            </a:r>
            <a:endParaRPr lang="zh-CN" altLang="en-US"/>
          </a:p>
          <a:p>
            <a:r>
              <a:rPr lang="zh-CN" altLang="en-GB" dirty="0"/>
              <a:t>计算机科学与工程学院</a:t>
            </a:r>
            <a:endParaRPr lang="en-US" altLang="zh-CN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有限自动机理论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 smtClean="0"/>
              <a:t>6.1 </a:t>
            </a:r>
            <a:r>
              <a:rPr lang="zh-CN" altLang="en-US" dirty="0" smtClean="0"/>
              <a:t>图灵机的定义</a:t>
            </a:r>
            <a:endParaRPr lang="zh-CN" altLang="en-US" dirty="0"/>
          </a:p>
        </p:txBody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1440" y="2362200"/>
            <a:ext cx="8021416" cy="3947120"/>
          </a:xfrm>
        </p:spPr>
        <p:txBody>
          <a:bodyPr/>
          <a:lstStyle/>
          <a:p>
            <a:pPr algn="l"/>
            <a:r>
              <a:rPr lang="zh-CN" altLang="zh-CN" dirty="0"/>
              <a:t>图灵机（简称为</a:t>
            </a:r>
            <a:r>
              <a:rPr lang="en-US" altLang="zh-CN" dirty="0"/>
              <a:t>TM</a:t>
            </a:r>
            <a:r>
              <a:rPr lang="zh-CN" altLang="zh-CN" dirty="0"/>
              <a:t>）是一个五元</a:t>
            </a:r>
            <a:r>
              <a:rPr lang="zh-CN" altLang="zh-CN" dirty="0" smtClean="0"/>
              <a:t>式</a:t>
            </a:r>
            <a:endParaRPr lang="en-US" altLang="zh-CN" dirty="0" smtClean="0"/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TM</a:t>
            </a:r>
            <a:r>
              <a:rPr lang="en-US" altLang="zh-CN" sz="2400" dirty="0">
                <a:solidFill>
                  <a:schemeClr val="tx1"/>
                </a:solidFill>
              </a:rPr>
              <a:t>=(Q, </a:t>
            </a:r>
            <a:r>
              <a:rPr lang="en-US" altLang="zh-CN" sz="2400" dirty="0">
                <a:solidFill>
                  <a:schemeClr val="tx1"/>
                </a:solidFill>
                <a:sym typeface="Symbol" panose="05050102010706020507" pitchFamily="18" charset="2"/>
              </a:rPr>
              <a:t></a:t>
            </a:r>
            <a:r>
              <a:rPr lang="en-US" altLang="zh-CN" sz="2400" dirty="0">
                <a:solidFill>
                  <a:schemeClr val="tx1"/>
                </a:solidFill>
              </a:rPr>
              <a:t>, q</a:t>
            </a:r>
            <a:r>
              <a:rPr lang="en-US" altLang="zh-CN" sz="2400" baseline="-25000" dirty="0">
                <a:solidFill>
                  <a:schemeClr val="tx1"/>
                </a:solidFill>
              </a:rPr>
              <a:t>0</a:t>
            </a:r>
            <a:r>
              <a:rPr lang="en-US" altLang="zh-CN" sz="2400" dirty="0">
                <a:solidFill>
                  <a:schemeClr val="tx1"/>
                </a:solidFill>
              </a:rPr>
              <a:t>, q</a:t>
            </a:r>
            <a:r>
              <a:rPr lang="en-US" altLang="zh-CN" sz="2400" baseline="-25000" dirty="0">
                <a:solidFill>
                  <a:schemeClr val="tx1"/>
                </a:solidFill>
              </a:rPr>
              <a:t>α</a:t>
            </a:r>
            <a:r>
              <a:rPr lang="en-US" altLang="zh-CN" sz="2400" dirty="0">
                <a:solidFill>
                  <a:schemeClr val="tx1"/>
                </a:solidFill>
              </a:rPr>
              <a:t>, δ)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CN" dirty="0"/>
              <a:t>Q</a:t>
            </a:r>
            <a:r>
              <a:rPr lang="zh-CN" altLang="en-US" dirty="0"/>
              <a:t>是有限状态集合；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CN" dirty="0">
                <a:sym typeface="Symbol" panose="05050102010706020507" pitchFamily="18" charset="2"/>
              </a:rPr>
              <a:t></a:t>
            </a:r>
            <a:r>
              <a:rPr lang="zh-CN" altLang="en-US" dirty="0" smtClean="0"/>
              <a:t>是</a:t>
            </a:r>
            <a:r>
              <a:rPr lang="zh-CN" altLang="en-US" dirty="0"/>
              <a:t>字母表的有限集合</a:t>
            </a:r>
            <a:r>
              <a:rPr lang="zh-CN" altLang="en-US" dirty="0" smtClean="0"/>
              <a:t>；</a:t>
            </a:r>
            <a:r>
              <a:rPr lang="en-US" altLang="zh-CN" dirty="0" smtClean="0">
                <a:sym typeface="Symbol" panose="05050102010706020507" pitchFamily="18" charset="2"/>
              </a:rPr>
              <a:t></a:t>
            </a:r>
            <a:r>
              <a:rPr lang="en-US" altLang="zh-CN" dirty="0" smtClean="0"/>
              <a:t>′</a:t>
            </a:r>
            <a:r>
              <a:rPr lang="zh-CN" altLang="zh-CN" dirty="0" smtClean="0"/>
              <a:t>是</a:t>
            </a:r>
            <a:r>
              <a:rPr lang="zh-CN" altLang="zh-CN" dirty="0"/>
              <a:t>输入带上的符号</a:t>
            </a:r>
            <a:r>
              <a:rPr lang="zh-CN" altLang="zh-CN" dirty="0" smtClean="0"/>
              <a:t>集合</a:t>
            </a:r>
            <a:r>
              <a:rPr lang="zh-CN" altLang="en-US" dirty="0" smtClean="0"/>
              <a:t>，是</a:t>
            </a:r>
            <a:r>
              <a:rPr lang="en-US" altLang="zh-CN" dirty="0" smtClean="0">
                <a:sym typeface="Symbol" panose="05050102010706020507" pitchFamily="18" charset="2"/>
              </a:rPr>
              <a:t></a:t>
            </a:r>
            <a:r>
              <a:rPr lang="zh-CN" altLang="zh-CN" dirty="0"/>
              <a:t>的增广</a:t>
            </a:r>
            <a:r>
              <a:rPr lang="zh-CN" altLang="zh-CN" dirty="0" smtClean="0"/>
              <a:t>集合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CN" dirty="0" smtClean="0"/>
              <a:t>q</a:t>
            </a:r>
            <a:r>
              <a:rPr lang="en-US" altLang="zh-CN" baseline="-25000" dirty="0" smtClean="0"/>
              <a:t>0</a:t>
            </a:r>
            <a:r>
              <a:rPr lang="en-US" altLang="zh-CN" dirty="0"/>
              <a:t>∈Q, </a:t>
            </a:r>
            <a:r>
              <a:rPr lang="zh-CN" altLang="en-US" dirty="0"/>
              <a:t>是唯一的开始状态</a:t>
            </a:r>
            <a:r>
              <a:rPr lang="zh-CN" altLang="en-US" dirty="0" smtClean="0"/>
              <a:t>；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α</a:t>
            </a:r>
            <a:r>
              <a:rPr lang="en-US" altLang="zh-CN" dirty="0"/>
              <a:t>∈Q, </a:t>
            </a:r>
            <a:r>
              <a:rPr lang="zh-CN" altLang="en-US" dirty="0"/>
              <a:t>是唯一的接收状态；</a:t>
            </a:r>
            <a:endParaRPr lang="en-US" altLang="zh-CN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CN" dirty="0"/>
              <a:t>δ: Q</a:t>
            </a:r>
            <a:r>
              <a:rPr lang="en-US" altLang="zh-CN" dirty="0" smtClean="0"/>
              <a:t>×</a:t>
            </a:r>
            <a:r>
              <a:rPr lang="en-US" altLang="zh-CN" dirty="0" smtClean="0">
                <a:sym typeface="Symbol" panose="05050102010706020507" pitchFamily="18" charset="2"/>
              </a:rPr>
              <a:t></a:t>
            </a:r>
            <a:r>
              <a:rPr lang="en-US" altLang="zh-CN" dirty="0" smtClean="0"/>
              <a:t>′</a:t>
            </a:r>
            <a:r>
              <a:rPr lang="en-US" altLang="zh-CN" dirty="0"/>
              <a:t>→ Q</a:t>
            </a:r>
            <a:r>
              <a:rPr lang="en-US" altLang="zh-CN" dirty="0" smtClean="0"/>
              <a:t>×</a:t>
            </a:r>
            <a:r>
              <a:rPr lang="en-US" altLang="zh-CN" dirty="0" smtClean="0">
                <a:sym typeface="Symbol" panose="05050102010706020507" pitchFamily="18" charset="2"/>
              </a:rPr>
              <a:t></a:t>
            </a:r>
            <a:r>
              <a:rPr lang="en-US" altLang="zh-CN" dirty="0" smtClean="0"/>
              <a:t>′×{</a:t>
            </a:r>
            <a:r>
              <a:rPr lang="en-US" altLang="zh-CN" dirty="0"/>
              <a:t>L, R, N}, </a:t>
            </a:r>
            <a:r>
              <a:rPr lang="zh-CN" altLang="en-US" dirty="0"/>
              <a:t>对于任意的</a:t>
            </a:r>
            <a:r>
              <a:rPr lang="en-US" altLang="zh-CN" dirty="0"/>
              <a:t>(q, x)∈Q</a:t>
            </a:r>
            <a:r>
              <a:rPr lang="en-US" altLang="zh-CN" dirty="0" smtClean="0"/>
              <a:t>×</a:t>
            </a:r>
            <a:r>
              <a:rPr lang="en-US" altLang="zh-CN" dirty="0" smtClean="0">
                <a:sym typeface="Symbol" panose="05050102010706020507" pitchFamily="18" charset="2"/>
              </a:rPr>
              <a:t></a:t>
            </a:r>
            <a:r>
              <a:rPr lang="en-US" altLang="zh-CN" dirty="0" smtClean="0"/>
              <a:t>′</a:t>
            </a:r>
            <a:endParaRPr lang="en-US" altLang="zh-CN" dirty="0"/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δ(q, x)=(q′, W, {L, R, N})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/>
              <a:t>将</a:t>
            </a:r>
            <a:r>
              <a:rPr lang="en-US" altLang="zh-CN" dirty="0"/>
              <a:t>δ</a:t>
            </a:r>
            <a:r>
              <a:rPr lang="zh-CN" altLang="en-US" dirty="0"/>
              <a:t>记为一般形式：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&lt;q, x, q′, W, {L, R, N}&gt;</a:t>
            </a:r>
            <a:endParaRPr lang="zh-CN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初始化规则</a:t>
            </a:r>
            <a:endParaRPr lang="zh-CN" altLang="en-US" dirty="0"/>
          </a:p>
        </p:txBody>
      </p:sp>
      <p:sp>
        <p:nvSpPr>
          <p:cNvPr id="775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altLang="zh-CN" dirty="0" smtClean="0"/>
              <a:t>&lt; </a:t>
            </a:r>
            <a:r>
              <a:rPr lang="pt-BR" altLang="zh-CN" dirty="0"/>
              <a:t>start, 0, m&gt;0, 0, R&gt; // </a:t>
            </a:r>
            <a:r>
              <a:rPr lang="zh-CN" altLang="en-US" dirty="0"/>
              <a:t>当</a:t>
            </a:r>
            <a:r>
              <a:rPr lang="pt-BR" altLang="zh-CN" dirty="0"/>
              <a:t>m&gt;0</a:t>
            </a:r>
            <a:r>
              <a:rPr lang="zh-CN" altLang="en-US" dirty="0"/>
              <a:t>时</a:t>
            </a:r>
          </a:p>
          <a:p>
            <a:r>
              <a:rPr lang="en-US" altLang="zh-CN" dirty="0"/>
              <a:t>&lt; </a:t>
            </a:r>
            <a:r>
              <a:rPr lang="pt-BR" altLang="zh-CN" dirty="0"/>
              <a:t>start, 1, set_right_B, B, R&gt; // </a:t>
            </a:r>
            <a:r>
              <a:rPr lang="zh-CN" altLang="en-US" dirty="0"/>
              <a:t>当</a:t>
            </a:r>
            <a:r>
              <a:rPr lang="pt-BR" altLang="zh-CN" dirty="0"/>
              <a:t>m=0</a:t>
            </a:r>
            <a:r>
              <a:rPr lang="zh-CN" altLang="en-US" dirty="0"/>
              <a:t>时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&lt; </a:t>
            </a:r>
            <a:r>
              <a:rPr lang="pt-BR" altLang="zh-CN" dirty="0"/>
              <a:t>set_right_B ,0, set_right_B, B, R&gt;</a:t>
            </a:r>
          </a:p>
          <a:p>
            <a:r>
              <a:rPr lang="pt-BR" altLang="zh-CN" dirty="0"/>
              <a:t>&lt; set_right_B, B, END, B, N&gt; // </a:t>
            </a:r>
            <a:r>
              <a:rPr lang="zh-CN" altLang="en-US" dirty="0"/>
              <a:t>结束</a:t>
            </a:r>
          </a:p>
          <a:p>
            <a:endParaRPr lang="pt-BR" altLang="zh-CN" dirty="0" smtClean="0"/>
          </a:p>
          <a:p>
            <a:r>
              <a:rPr lang="pt-BR" altLang="zh-CN" dirty="0" smtClean="0"/>
              <a:t>&lt; </a:t>
            </a:r>
            <a:r>
              <a:rPr lang="pt-BR" altLang="zh-CN" dirty="0"/>
              <a:t>m&gt;0, 0,  m&gt;0, 0, R</a:t>
            </a:r>
            <a:r>
              <a:rPr lang="pt-BR" altLang="zh-CN" dirty="0" smtClean="0"/>
              <a:t>&gt; // </a:t>
            </a:r>
            <a:r>
              <a:rPr lang="zh-CN" altLang="en-US" dirty="0" smtClean="0"/>
              <a:t>跳过左边的</a:t>
            </a:r>
            <a:r>
              <a:rPr lang="en-US" altLang="zh-CN" dirty="0" smtClean="0"/>
              <a:t>0</a:t>
            </a:r>
            <a:endParaRPr lang="pt-BR" altLang="zh-CN" dirty="0"/>
          </a:p>
          <a:p>
            <a:r>
              <a:rPr lang="pt-BR" altLang="zh-CN" dirty="0"/>
              <a:t>&lt; m&gt;0, 1,  n&gt;0?, 1, R</a:t>
            </a:r>
            <a:r>
              <a:rPr lang="pt-BR" altLang="zh-CN" dirty="0" smtClean="0"/>
              <a:t>&gt;</a:t>
            </a:r>
          </a:p>
          <a:p>
            <a:endParaRPr lang="pt-BR" altLang="zh-CN" dirty="0"/>
          </a:p>
        </p:txBody>
      </p:sp>
    </p:spTree>
    <p:extLst>
      <p:ext uri="{BB962C8B-B14F-4D97-AF65-F5344CB8AC3E}">
        <p14:creationId xmlns:p14="http://schemas.microsoft.com/office/powerpoint/2010/main" val="195714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75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&lt; n&gt;0?, 0, n&gt;0, 0, R&gt; // </a:t>
            </a:r>
            <a:r>
              <a:rPr lang="zh-CN" altLang="en-US" dirty="0"/>
              <a:t>当</a:t>
            </a:r>
            <a:r>
              <a:rPr lang="en-US" altLang="zh-CN" dirty="0"/>
              <a:t>n&gt;0</a:t>
            </a:r>
            <a:r>
              <a:rPr lang="zh-CN" altLang="en-US" dirty="0"/>
              <a:t>时</a:t>
            </a:r>
          </a:p>
          <a:p>
            <a:r>
              <a:rPr lang="en-US" altLang="zh-CN" dirty="0"/>
              <a:t>&lt; n&gt;0?, B, </a:t>
            </a:r>
            <a:r>
              <a:rPr lang="en-US" altLang="zh-CN" dirty="0" err="1"/>
              <a:t>set_left_B</a:t>
            </a:r>
            <a:r>
              <a:rPr lang="en-US" altLang="zh-CN" dirty="0"/>
              <a:t>, B, L&gt; // </a:t>
            </a:r>
            <a:r>
              <a:rPr lang="zh-CN" altLang="en-US" dirty="0"/>
              <a:t>当</a:t>
            </a:r>
            <a:r>
              <a:rPr lang="en-US" altLang="zh-CN" dirty="0"/>
              <a:t>n=0</a:t>
            </a:r>
            <a:r>
              <a:rPr lang="zh-CN" altLang="en-US" dirty="0" smtClean="0"/>
              <a:t>时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en-US" altLang="zh-CN" dirty="0"/>
              <a:t>&lt; </a:t>
            </a:r>
            <a:r>
              <a:rPr lang="en-US" altLang="zh-CN" dirty="0" err="1"/>
              <a:t>set_left_B</a:t>
            </a:r>
            <a:r>
              <a:rPr lang="en-US" altLang="zh-CN" dirty="0"/>
              <a:t>, 1 ,</a:t>
            </a:r>
            <a:r>
              <a:rPr lang="en-US" altLang="zh-CN" dirty="0" err="1"/>
              <a:t>set_left_B</a:t>
            </a:r>
            <a:r>
              <a:rPr lang="en-US" altLang="zh-CN" dirty="0"/>
              <a:t>, B, L&gt;</a:t>
            </a:r>
          </a:p>
          <a:p>
            <a:r>
              <a:rPr lang="en-US" altLang="zh-CN" dirty="0"/>
              <a:t>&lt; </a:t>
            </a:r>
            <a:r>
              <a:rPr lang="en-US" altLang="zh-CN" dirty="0" err="1"/>
              <a:t>set_left_B</a:t>
            </a:r>
            <a:r>
              <a:rPr lang="en-US" altLang="zh-CN" dirty="0"/>
              <a:t>, 0 ,</a:t>
            </a:r>
            <a:r>
              <a:rPr lang="en-US" altLang="zh-CN" dirty="0" err="1"/>
              <a:t>set_left_B</a:t>
            </a:r>
            <a:r>
              <a:rPr lang="en-US" altLang="zh-CN" dirty="0"/>
              <a:t>, B, L&gt;</a:t>
            </a:r>
          </a:p>
          <a:p>
            <a:r>
              <a:rPr lang="en-US" altLang="zh-CN" dirty="0"/>
              <a:t>&lt; </a:t>
            </a:r>
            <a:r>
              <a:rPr lang="en-US" altLang="zh-CN" dirty="0" err="1"/>
              <a:t>set_left_B</a:t>
            </a:r>
            <a:r>
              <a:rPr lang="en-US" altLang="zh-CN" dirty="0"/>
              <a:t>,  ├ ,END,  ├, N&gt; // </a:t>
            </a:r>
            <a:r>
              <a:rPr lang="zh-CN" altLang="en-US" dirty="0" smtClean="0"/>
              <a:t>结束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051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75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altLang="zh-CN" dirty="0" smtClean="0"/>
              <a:t>&lt; n&gt;0, 0, n&gt;0, 0, R&gt; </a:t>
            </a:r>
            <a:r>
              <a:rPr lang="pt-BR" altLang="zh-CN" dirty="0"/>
              <a:t>// </a:t>
            </a:r>
            <a:r>
              <a:rPr lang="zh-CN" altLang="en-US" dirty="0"/>
              <a:t>跳</a:t>
            </a:r>
            <a:r>
              <a:rPr lang="zh-CN" altLang="en-US" dirty="0" smtClean="0"/>
              <a:t>过右边的</a:t>
            </a:r>
            <a:r>
              <a:rPr lang="en-US" altLang="zh-CN" dirty="0" smtClean="0"/>
              <a:t>0</a:t>
            </a:r>
            <a:endParaRPr lang="pt-BR" altLang="zh-CN" dirty="0" smtClean="0"/>
          </a:p>
          <a:p>
            <a:r>
              <a:rPr lang="pt-BR" altLang="zh-CN" dirty="0" smtClean="0"/>
              <a:t>&lt; </a:t>
            </a:r>
            <a:r>
              <a:rPr lang="pt-BR" altLang="zh-CN" dirty="0"/>
              <a:t>n&gt;0, B, left_move, 1, L&gt; // </a:t>
            </a:r>
            <a:r>
              <a:rPr lang="zh-CN" altLang="en-US" dirty="0"/>
              <a:t>在最右边增加</a:t>
            </a:r>
            <a:r>
              <a:rPr lang="en-US" altLang="zh-CN" dirty="0" smtClean="0"/>
              <a:t>1</a:t>
            </a:r>
          </a:p>
          <a:p>
            <a:endParaRPr lang="en-US" altLang="zh-CN" dirty="0"/>
          </a:p>
          <a:p>
            <a:r>
              <a:rPr lang="en-US" altLang="zh-CN" dirty="0"/>
              <a:t>&lt; </a:t>
            </a:r>
            <a:r>
              <a:rPr lang="pt-BR" altLang="zh-CN" dirty="0"/>
              <a:t>left_move, 0, left_move, 0, L&gt;</a:t>
            </a:r>
          </a:p>
          <a:p>
            <a:r>
              <a:rPr lang="pt-BR" altLang="zh-CN" dirty="0"/>
              <a:t>&lt; left_move, 1, left_move, 1, L&gt;</a:t>
            </a:r>
          </a:p>
          <a:p>
            <a:r>
              <a:rPr lang="pt-BR" altLang="zh-CN" dirty="0"/>
              <a:t>&lt; left_move ,├, main_start,├, R</a:t>
            </a:r>
            <a:r>
              <a:rPr lang="pt-BR" altLang="zh-CN" dirty="0" smtClean="0"/>
              <a:t>&gt; // </a:t>
            </a:r>
            <a:r>
              <a:rPr lang="zh-CN" altLang="en-US" dirty="0" smtClean="0"/>
              <a:t>移动到最左边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326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(2) </a:t>
            </a:r>
            <a:r>
              <a:rPr lang="zh-CN" altLang="en-US" dirty="0" smtClean="0"/>
              <a:t>主程序</a:t>
            </a:r>
            <a:endParaRPr lang="zh-CN" altLang="en-US" dirty="0"/>
          </a:p>
        </p:txBody>
      </p:sp>
      <p:sp>
        <p:nvSpPr>
          <p:cNvPr id="775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主程序的任务：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消</a:t>
            </a:r>
            <a:r>
              <a:rPr lang="zh-CN" altLang="en-US" dirty="0"/>
              <a:t>去</a:t>
            </a:r>
            <a:r>
              <a:rPr lang="en-US" altLang="zh-CN" dirty="0"/>
              <a:t>m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中的第一个</a:t>
            </a:r>
            <a:r>
              <a:rPr lang="en-US" altLang="zh-CN" dirty="0" smtClean="0"/>
              <a:t>0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将读写头移动</a:t>
            </a:r>
            <a:r>
              <a:rPr lang="zh-CN" altLang="en-US" dirty="0"/>
              <a:t>到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中的第一个处，状态变化为</a:t>
            </a:r>
            <a:r>
              <a:rPr lang="en-US" altLang="zh-CN" dirty="0" err="1" smtClean="0"/>
              <a:t>sub_start</a:t>
            </a:r>
            <a:r>
              <a:rPr lang="zh-CN" altLang="en-US" dirty="0" smtClean="0"/>
              <a:t>（子程序</a:t>
            </a:r>
            <a:r>
              <a:rPr lang="zh-CN" altLang="en-US" dirty="0"/>
              <a:t>的开始状态</a:t>
            </a:r>
            <a:r>
              <a:rPr lang="zh-CN" altLang="en-US" dirty="0" smtClean="0"/>
              <a:t>）；</a:t>
            </a:r>
            <a:endParaRPr lang="zh-CN" altLang="en-US" dirty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子程序</a:t>
            </a:r>
            <a:r>
              <a:rPr lang="zh-CN" altLang="en-US" dirty="0"/>
              <a:t>开始执行，它负责在最右边增加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，当子程序退出时，状态变为</a:t>
            </a:r>
            <a:r>
              <a:rPr lang="en-US" altLang="zh-CN" dirty="0" err="1"/>
              <a:t>sub_end</a:t>
            </a:r>
            <a:r>
              <a:rPr lang="zh-CN" altLang="en-US" dirty="0"/>
              <a:t>（子程序的结束状态</a:t>
            </a:r>
            <a:r>
              <a:rPr lang="zh-CN" altLang="en-US" dirty="0" smtClean="0"/>
              <a:t>）；</a:t>
            </a:r>
            <a:endParaRPr lang="zh-CN" altLang="en-US" dirty="0"/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将读写头移动</a:t>
            </a:r>
            <a:r>
              <a:rPr lang="zh-CN" altLang="en-US" dirty="0"/>
              <a:t>到</a:t>
            </a:r>
            <a:r>
              <a:rPr lang="en-US" altLang="zh-CN" dirty="0"/>
              <a:t>m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中的第一个处，准备进入下次</a:t>
            </a:r>
            <a:r>
              <a:rPr lang="zh-CN" altLang="en-US" dirty="0" smtClean="0"/>
              <a:t>循环；</a:t>
            </a:r>
            <a:endParaRPr lang="zh-CN" altLang="en-US" dirty="0"/>
          </a:p>
          <a:p>
            <a:r>
              <a:rPr lang="en-US" altLang="zh-CN" dirty="0" smtClean="0"/>
              <a:t>5. </a:t>
            </a:r>
            <a:r>
              <a:rPr lang="zh-CN" altLang="en-US" dirty="0" smtClean="0"/>
              <a:t>当</a:t>
            </a:r>
            <a:r>
              <a:rPr lang="en-US" altLang="zh-CN" dirty="0"/>
              <a:t>m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全部消除后，需要消去</a:t>
            </a:r>
            <a:r>
              <a:rPr lang="zh-CN" altLang="en-US" dirty="0" smtClean="0"/>
              <a:t>多余的符号</a:t>
            </a:r>
            <a:r>
              <a:rPr lang="zh-CN" altLang="en-US" dirty="0"/>
              <a:t>（两个</a:t>
            </a:r>
            <a:r>
              <a:rPr lang="en-US" altLang="zh-CN" dirty="0"/>
              <a:t>1</a:t>
            </a:r>
            <a:r>
              <a:rPr lang="zh-CN" altLang="en-US" dirty="0"/>
              <a:t>和原来的</a:t>
            </a:r>
            <a:r>
              <a:rPr lang="en-US" altLang="zh-CN" dirty="0"/>
              <a:t>0n</a:t>
            </a:r>
            <a:r>
              <a:rPr lang="zh-CN" altLang="en-US" dirty="0"/>
              <a:t>），程序</a:t>
            </a:r>
            <a:r>
              <a:rPr lang="zh-CN" altLang="en-US" dirty="0" smtClean="0"/>
              <a:t>结束。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614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75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对应的格局转换：</a:t>
            </a:r>
            <a:endParaRPr lang="en-US" altLang="zh-CN" dirty="0"/>
          </a:p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B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h</a:t>
            </a:r>
            <a:r>
              <a:rPr lang="en-US" altLang="zh-CN" b="1" dirty="0" smtClean="0">
                <a:solidFill>
                  <a:schemeClr val="tx1"/>
                </a:solidFill>
              </a:rPr>
              <a:t>main_start0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m-h</a:t>
            </a:r>
            <a:r>
              <a:rPr lang="en-US" altLang="zh-CN" b="1" dirty="0" smtClean="0">
                <a:solidFill>
                  <a:schemeClr val="tx1"/>
                </a:solidFill>
              </a:rPr>
              <a:t>10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n</a:t>
            </a:r>
            <a:r>
              <a:rPr lang="en-US" altLang="zh-CN" b="1" dirty="0" smtClean="0">
                <a:solidFill>
                  <a:schemeClr val="tx1"/>
                </a:solidFill>
              </a:rPr>
              <a:t>10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h*n</a:t>
            </a:r>
            <a:r>
              <a:rPr lang="en-US" altLang="zh-CN" b="1" dirty="0" smtClean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altLang="zh-CN" b="1" dirty="0" smtClean="0">
                <a:solidFill>
                  <a:schemeClr val="tx1"/>
                </a:solidFill>
              </a:rPr>
              <a:t>		=&gt;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* </a:t>
            </a:r>
            <a:r>
              <a:rPr lang="en-US" altLang="zh-CN" b="1" dirty="0" smtClean="0">
                <a:solidFill>
                  <a:schemeClr val="tx1"/>
                </a:solidFill>
              </a:rPr>
              <a:t>B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h+1</a:t>
            </a:r>
            <a:r>
              <a:rPr lang="en-US" altLang="zh-CN" b="1" dirty="0" smtClean="0">
                <a:solidFill>
                  <a:schemeClr val="tx1"/>
                </a:solidFill>
              </a:rPr>
              <a:t>0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m-h-1</a:t>
            </a:r>
            <a:r>
              <a:rPr lang="en-US" altLang="zh-CN" b="1" dirty="0" smtClean="0">
                <a:solidFill>
                  <a:schemeClr val="tx1"/>
                </a:solidFill>
              </a:rPr>
              <a:t>1sub_start0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n</a:t>
            </a:r>
            <a:r>
              <a:rPr lang="en-US" altLang="zh-CN" b="1" dirty="0" smtClean="0">
                <a:solidFill>
                  <a:schemeClr val="tx1"/>
                </a:solidFill>
              </a:rPr>
              <a:t>10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h*n</a:t>
            </a:r>
            <a:endParaRPr lang="zh-CN" altLang="zh-CN" b="1" dirty="0">
              <a:solidFill>
                <a:schemeClr val="tx1"/>
              </a:solidFill>
            </a:endParaRPr>
          </a:p>
          <a:p>
            <a:pPr algn="l"/>
            <a:r>
              <a:rPr lang="en-US" altLang="zh-CN" b="1" dirty="0" smtClean="0">
                <a:solidFill>
                  <a:schemeClr val="tx1"/>
                </a:solidFill>
              </a:rPr>
              <a:t>		=&gt;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* </a:t>
            </a:r>
            <a:r>
              <a:rPr lang="en-US" altLang="zh-CN" b="1" dirty="0">
                <a:solidFill>
                  <a:schemeClr val="tx1"/>
                </a:solidFill>
              </a:rPr>
              <a:t>B</a:t>
            </a:r>
            <a:r>
              <a:rPr lang="en-US" altLang="zh-CN" b="1" baseline="30000" dirty="0">
                <a:solidFill>
                  <a:schemeClr val="tx1"/>
                </a:solidFill>
              </a:rPr>
              <a:t>h+1</a:t>
            </a:r>
            <a:r>
              <a:rPr lang="en-US" altLang="zh-CN" b="1" dirty="0">
                <a:solidFill>
                  <a:schemeClr val="tx1"/>
                </a:solidFill>
              </a:rPr>
              <a:t>0</a:t>
            </a:r>
            <a:r>
              <a:rPr lang="en-US" altLang="zh-CN" b="1" baseline="30000" dirty="0">
                <a:solidFill>
                  <a:schemeClr val="tx1"/>
                </a:solidFill>
              </a:rPr>
              <a:t>m-h-1</a:t>
            </a:r>
            <a:r>
              <a:rPr lang="en-US" altLang="zh-CN" b="1" dirty="0">
                <a:solidFill>
                  <a:schemeClr val="tx1"/>
                </a:solidFill>
              </a:rPr>
              <a:t>1sub_end0</a:t>
            </a:r>
            <a:r>
              <a:rPr lang="en-US" altLang="zh-CN" b="1" baseline="30000" dirty="0">
                <a:solidFill>
                  <a:schemeClr val="tx1"/>
                </a:solidFill>
              </a:rPr>
              <a:t>n</a:t>
            </a:r>
            <a:r>
              <a:rPr lang="en-US" altLang="zh-CN" b="1" dirty="0">
                <a:solidFill>
                  <a:schemeClr val="tx1"/>
                </a:solidFill>
              </a:rPr>
              <a:t>10</a:t>
            </a:r>
            <a:r>
              <a:rPr lang="en-US" altLang="zh-CN" b="1" baseline="30000" dirty="0">
                <a:solidFill>
                  <a:schemeClr val="tx1"/>
                </a:solidFill>
              </a:rPr>
              <a:t>(h+1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)*n</a:t>
            </a:r>
            <a:endParaRPr lang="zh-CN" altLang="zh-CN" b="1" dirty="0">
              <a:solidFill>
                <a:schemeClr val="tx1"/>
              </a:solidFill>
            </a:endParaRPr>
          </a:p>
          <a:p>
            <a:pPr algn="l"/>
            <a:r>
              <a:rPr lang="en-US" altLang="zh-CN" b="1" dirty="0" smtClean="0">
                <a:solidFill>
                  <a:schemeClr val="tx1"/>
                </a:solidFill>
              </a:rPr>
              <a:t>		=&gt;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* </a:t>
            </a:r>
            <a:r>
              <a:rPr lang="en-US" altLang="zh-CN" b="1" dirty="0">
                <a:solidFill>
                  <a:schemeClr val="tx1"/>
                </a:solidFill>
              </a:rPr>
              <a:t>B</a:t>
            </a:r>
            <a:r>
              <a:rPr lang="en-US" altLang="zh-CN" b="1" baseline="30000" dirty="0">
                <a:solidFill>
                  <a:schemeClr val="tx1"/>
                </a:solidFill>
              </a:rPr>
              <a:t>h+1</a:t>
            </a:r>
            <a:r>
              <a:rPr lang="en-US" altLang="zh-CN" b="1" dirty="0">
                <a:solidFill>
                  <a:schemeClr val="tx1"/>
                </a:solidFill>
              </a:rPr>
              <a:t>main_start0</a:t>
            </a:r>
            <a:r>
              <a:rPr lang="en-US" altLang="zh-CN" b="1" baseline="30000" dirty="0">
                <a:solidFill>
                  <a:schemeClr val="tx1"/>
                </a:solidFill>
              </a:rPr>
              <a:t>m-h-1</a:t>
            </a:r>
            <a:r>
              <a:rPr lang="en-US" altLang="zh-CN" b="1" dirty="0">
                <a:solidFill>
                  <a:schemeClr val="tx1"/>
                </a:solidFill>
              </a:rPr>
              <a:t>10</a:t>
            </a:r>
            <a:r>
              <a:rPr lang="en-US" altLang="zh-CN" b="1" baseline="30000" dirty="0">
                <a:solidFill>
                  <a:schemeClr val="tx1"/>
                </a:solidFill>
              </a:rPr>
              <a:t>n</a:t>
            </a:r>
            <a:r>
              <a:rPr lang="en-US" altLang="zh-CN" b="1" dirty="0">
                <a:solidFill>
                  <a:schemeClr val="tx1"/>
                </a:solidFill>
              </a:rPr>
              <a:t>10</a:t>
            </a:r>
            <a:r>
              <a:rPr lang="en-US" altLang="zh-CN" b="1" baseline="30000" dirty="0">
                <a:solidFill>
                  <a:schemeClr val="tx1"/>
                </a:solidFill>
              </a:rPr>
              <a:t>(h+1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)*n</a:t>
            </a:r>
            <a:endParaRPr lang="zh-CN" altLang="zh-CN" b="1" dirty="0">
              <a:solidFill>
                <a:schemeClr val="tx1"/>
              </a:solidFill>
            </a:endParaRPr>
          </a:p>
          <a:p>
            <a:pPr algn="l"/>
            <a:r>
              <a:rPr lang="en-US" altLang="zh-CN" b="1" dirty="0">
                <a:solidFill>
                  <a:schemeClr val="tx1"/>
                </a:solidFill>
              </a:rPr>
              <a:t>		=&gt;</a:t>
            </a:r>
            <a:r>
              <a:rPr lang="en-US" altLang="zh-CN" b="1" baseline="30000" dirty="0">
                <a:solidFill>
                  <a:schemeClr val="tx1"/>
                </a:solidFill>
              </a:rPr>
              <a:t>* </a:t>
            </a:r>
            <a:r>
              <a:rPr lang="en-US" altLang="zh-CN" b="1" dirty="0" smtClean="0">
                <a:solidFill>
                  <a:schemeClr val="tx1"/>
                </a:solidFill>
              </a:rPr>
              <a:t>B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m</a:t>
            </a:r>
            <a:r>
              <a:rPr lang="en-US" altLang="zh-CN" b="1" dirty="0" smtClean="0">
                <a:solidFill>
                  <a:schemeClr val="tx1"/>
                </a:solidFill>
              </a:rPr>
              <a:t>delete_1</a:t>
            </a:r>
            <a:r>
              <a:rPr lang="en-US" altLang="zh-CN" b="1" dirty="0" smtClean="0">
                <a:solidFill>
                  <a:srgbClr val="C00000"/>
                </a:solidFill>
              </a:rPr>
              <a:t>1</a:t>
            </a:r>
            <a:r>
              <a:rPr lang="en-US" altLang="zh-CN" b="1" dirty="0" smtClean="0">
                <a:solidFill>
                  <a:schemeClr val="tx1"/>
                </a:solidFill>
              </a:rPr>
              <a:t>0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n</a:t>
            </a:r>
            <a:r>
              <a:rPr lang="en-US" altLang="zh-CN" b="1" dirty="0" smtClean="0">
                <a:solidFill>
                  <a:schemeClr val="tx1"/>
                </a:solidFill>
              </a:rPr>
              <a:t>10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m</a:t>
            </a:r>
            <a:r>
              <a:rPr lang="en-US" altLang="zh-CN" baseline="30000" dirty="0" smtClean="0">
                <a:solidFill>
                  <a:schemeClr val="tx1"/>
                </a:solidFill>
              </a:rPr>
              <a:t>*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n</a:t>
            </a:r>
          </a:p>
          <a:p>
            <a:pPr algn="l"/>
            <a:r>
              <a:rPr lang="en-US" altLang="zh-CN" b="1" baseline="30000" dirty="0">
                <a:solidFill>
                  <a:schemeClr val="tx1"/>
                </a:solidFill>
              </a:rPr>
              <a:t>	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	</a:t>
            </a:r>
            <a:r>
              <a:rPr lang="en-US" altLang="zh-CN" b="1" dirty="0" smtClean="0">
                <a:solidFill>
                  <a:schemeClr val="tx1"/>
                </a:solidFill>
              </a:rPr>
              <a:t>=&gt;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* </a:t>
            </a:r>
            <a:r>
              <a:rPr lang="en-US" altLang="zh-CN" b="1" dirty="0" smtClean="0">
                <a:solidFill>
                  <a:schemeClr val="tx1"/>
                </a:solidFill>
              </a:rPr>
              <a:t>B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m+1+n+1</a:t>
            </a:r>
            <a:r>
              <a:rPr lang="en-US" altLang="zh-CN" b="1" dirty="0" smtClean="0">
                <a:solidFill>
                  <a:schemeClr val="tx1"/>
                </a:solidFill>
              </a:rPr>
              <a:t>end0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m</a:t>
            </a:r>
            <a:r>
              <a:rPr lang="en-US" altLang="zh-CN" baseline="30000" dirty="0" smtClean="0">
                <a:solidFill>
                  <a:schemeClr val="tx1"/>
                </a:solidFill>
              </a:rPr>
              <a:t>*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n</a:t>
            </a:r>
            <a:endParaRPr lang="en-US" altLang="zh-CN" b="1" baseline="30000" dirty="0">
              <a:solidFill>
                <a:schemeClr val="tx1"/>
              </a:solidFill>
            </a:endParaRPr>
          </a:p>
          <a:p>
            <a:endParaRPr lang="en-US" altLang="zh-CN" b="1" dirty="0" smtClean="0"/>
          </a:p>
          <a:p>
            <a:r>
              <a:rPr lang="zh-CN" altLang="en-US" dirty="0"/>
              <a:t>其中，</a:t>
            </a:r>
            <a:r>
              <a:rPr lang="en-US" altLang="zh-CN" dirty="0" err="1"/>
              <a:t>sub_start</a:t>
            </a:r>
            <a:r>
              <a:rPr lang="zh-CN" altLang="en-US" dirty="0"/>
              <a:t>到</a:t>
            </a:r>
            <a:r>
              <a:rPr lang="en-US" altLang="zh-CN" dirty="0" err="1"/>
              <a:t>sub_end</a:t>
            </a:r>
            <a:r>
              <a:rPr lang="zh-CN" altLang="en-US" dirty="0"/>
              <a:t>由子程序完成。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7605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主程序</a:t>
            </a:r>
            <a:r>
              <a:rPr lang="zh-CN" altLang="en-US" dirty="0" smtClean="0"/>
              <a:t>规则</a:t>
            </a:r>
            <a:endParaRPr lang="zh-CN" altLang="en-US" dirty="0"/>
          </a:p>
        </p:txBody>
      </p:sp>
      <p:sp>
        <p:nvSpPr>
          <p:cNvPr id="775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消</a:t>
            </a:r>
            <a:r>
              <a:rPr lang="zh-CN" altLang="en-US" dirty="0"/>
              <a:t>去</a:t>
            </a:r>
            <a:r>
              <a:rPr lang="en-US" altLang="zh-CN" dirty="0"/>
              <a:t>m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中的第一个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&lt; </a:t>
            </a:r>
            <a:r>
              <a:rPr lang="en-US" altLang="zh-CN" dirty="0" err="1"/>
              <a:t>main_start</a:t>
            </a:r>
            <a:r>
              <a:rPr lang="en-US" altLang="zh-CN" dirty="0"/>
              <a:t> , 0, seek_1, B, R&gt;</a:t>
            </a:r>
          </a:p>
          <a:p>
            <a:r>
              <a:rPr lang="en-US" altLang="zh-CN" dirty="0"/>
              <a:t>&lt; seek_1, 0, seek_1, 0, R&gt; </a:t>
            </a:r>
          </a:p>
          <a:p>
            <a:endParaRPr lang="en-US" altLang="zh-CN" dirty="0"/>
          </a:p>
          <a:p>
            <a:r>
              <a:rPr lang="zh-CN" altLang="en-US" dirty="0"/>
              <a:t>移动到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中的第一个处，子程序开始执行</a:t>
            </a:r>
          </a:p>
          <a:p>
            <a:r>
              <a:rPr lang="en-US" altLang="zh-CN" dirty="0"/>
              <a:t>&lt; seek_1, 1, </a:t>
            </a:r>
            <a:r>
              <a:rPr lang="en-US" altLang="zh-CN" dirty="0" err="1"/>
              <a:t>sub_start</a:t>
            </a:r>
            <a:r>
              <a:rPr lang="en-US" altLang="zh-CN" dirty="0"/>
              <a:t>, 1, R&gt;</a:t>
            </a:r>
          </a:p>
          <a:p>
            <a:endParaRPr lang="en-US" altLang="zh-CN" dirty="0"/>
          </a:p>
          <a:p>
            <a:r>
              <a:rPr lang="zh-CN" altLang="en-US" dirty="0"/>
              <a:t>子程序退出</a:t>
            </a:r>
          </a:p>
          <a:p>
            <a:r>
              <a:rPr lang="en-US" altLang="zh-CN" dirty="0"/>
              <a:t>&lt; </a:t>
            </a:r>
            <a:r>
              <a:rPr lang="en-US" altLang="zh-CN" dirty="0" err="1"/>
              <a:t>sub_end</a:t>
            </a:r>
            <a:r>
              <a:rPr lang="en-US" altLang="zh-CN" dirty="0"/>
              <a:t>, 0, </a:t>
            </a:r>
            <a:r>
              <a:rPr lang="en-US" altLang="zh-CN" dirty="0" err="1"/>
              <a:t>ready_next</a:t>
            </a:r>
            <a:r>
              <a:rPr lang="en-US" altLang="zh-CN" dirty="0"/>
              <a:t>, 0, L&gt;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7955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75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是否都消完</a:t>
            </a:r>
          </a:p>
          <a:p>
            <a:r>
              <a:rPr lang="en-US" altLang="zh-CN" dirty="0"/>
              <a:t>&lt; </a:t>
            </a:r>
            <a:r>
              <a:rPr lang="en-US" altLang="zh-CN" dirty="0" err="1"/>
              <a:t>ready_next</a:t>
            </a:r>
            <a:r>
              <a:rPr lang="en-US" altLang="zh-CN" dirty="0"/>
              <a:t>, 1, </a:t>
            </a:r>
            <a:r>
              <a:rPr lang="en-US" altLang="zh-CN" dirty="0" err="1"/>
              <a:t>end_or_next</a:t>
            </a:r>
            <a:r>
              <a:rPr lang="en-US" altLang="zh-CN" dirty="0"/>
              <a:t>, 1, L&gt;</a:t>
            </a:r>
          </a:p>
          <a:p>
            <a:endParaRPr lang="en-US" altLang="zh-CN" dirty="0"/>
          </a:p>
          <a:p>
            <a:r>
              <a:rPr lang="en-US" altLang="zh-CN" dirty="0"/>
              <a:t>m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未消完</a:t>
            </a:r>
          </a:p>
          <a:p>
            <a:r>
              <a:rPr lang="en-US" altLang="zh-CN" dirty="0"/>
              <a:t>&lt; </a:t>
            </a:r>
            <a:r>
              <a:rPr lang="en-US" altLang="zh-CN" dirty="0" err="1"/>
              <a:t>end_or_next</a:t>
            </a:r>
            <a:r>
              <a:rPr lang="en-US" altLang="zh-CN" dirty="0"/>
              <a:t>, 0, next, 0, L&gt;</a:t>
            </a:r>
          </a:p>
          <a:p>
            <a:r>
              <a:rPr lang="en-US" altLang="zh-CN" dirty="0"/>
              <a:t>&lt; next, 0, next, 0, L&gt;</a:t>
            </a:r>
          </a:p>
          <a:p>
            <a:endParaRPr lang="en-US" altLang="zh-CN" dirty="0"/>
          </a:p>
          <a:p>
            <a:r>
              <a:rPr lang="zh-CN" altLang="en-US" dirty="0"/>
              <a:t>进入循环</a:t>
            </a:r>
          </a:p>
          <a:p>
            <a:r>
              <a:rPr lang="en-US" altLang="zh-CN" dirty="0"/>
              <a:t>&lt; next, B, </a:t>
            </a:r>
            <a:r>
              <a:rPr lang="en-US" altLang="zh-CN" dirty="0" err="1"/>
              <a:t>main_start</a:t>
            </a:r>
            <a:r>
              <a:rPr lang="en-US" altLang="zh-CN" dirty="0"/>
              <a:t>, B, R&gt;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8962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75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都消完</a:t>
            </a:r>
            <a:r>
              <a:rPr lang="en-US" altLang="zh-CN" dirty="0"/>
              <a:t>, </a:t>
            </a:r>
            <a:r>
              <a:rPr lang="zh-CN" altLang="en-US" dirty="0"/>
              <a:t>循环结束</a:t>
            </a:r>
          </a:p>
          <a:p>
            <a:r>
              <a:rPr lang="en-US" altLang="zh-CN" dirty="0"/>
              <a:t>&lt; </a:t>
            </a:r>
            <a:r>
              <a:rPr lang="en-US" altLang="zh-CN" dirty="0" err="1"/>
              <a:t>end_or_next</a:t>
            </a:r>
            <a:r>
              <a:rPr lang="en-US" altLang="zh-CN" dirty="0"/>
              <a:t>, B, delete_1, B, R&gt;</a:t>
            </a:r>
          </a:p>
          <a:p>
            <a:endParaRPr lang="en-US" altLang="zh-CN" dirty="0"/>
          </a:p>
          <a:p>
            <a:r>
              <a:rPr lang="zh-CN" altLang="en-US" dirty="0"/>
              <a:t>消去多余符号</a:t>
            </a:r>
            <a:r>
              <a:rPr lang="en-US" altLang="zh-CN" dirty="0"/>
              <a:t>10</a:t>
            </a:r>
            <a:r>
              <a:rPr lang="en-US" altLang="zh-CN" baseline="30000" dirty="0"/>
              <a:t>n</a:t>
            </a:r>
            <a:r>
              <a:rPr lang="en-US" altLang="zh-CN" dirty="0"/>
              <a:t>1</a:t>
            </a:r>
          </a:p>
          <a:p>
            <a:r>
              <a:rPr lang="en-US" altLang="zh-CN" dirty="0"/>
              <a:t>&lt; delete_1, 1, delete_0, B, R&gt;</a:t>
            </a:r>
          </a:p>
          <a:p>
            <a:r>
              <a:rPr lang="en-US" altLang="zh-CN" dirty="0"/>
              <a:t>&lt; delete_0, 0, delete_0, B, R</a:t>
            </a:r>
          </a:p>
          <a:p>
            <a:r>
              <a:rPr lang="en-US" altLang="zh-CN" dirty="0"/>
              <a:t>&lt; delete_0, 1, end, B, N&gt;</a:t>
            </a:r>
          </a:p>
          <a:p>
            <a:endParaRPr lang="en-US" altLang="zh-CN" dirty="0"/>
          </a:p>
          <a:p>
            <a:r>
              <a:rPr lang="zh-CN" altLang="en-US" dirty="0"/>
              <a:t>此时</a:t>
            </a:r>
            <a:r>
              <a:rPr lang="en-US" altLang="zh-CN" dirty="0"/>
              <a:t>, </a:t>
            </a:r>
            <a:r>
              <a:rPr lang="zh-CN" altLang="en-US" dirty="0"/>
              <a:t>图灵机带上的符号</a:t>
            </a:r>
            <a:r>
              <a:rPr lang="zh-CN" altLang="en-US" dirty="0" smtClean="0"/>
              <a:t>为：</a:t>
            </a:r>
            <a:r>
              <a:rPr lang="en-US" altLang="zh-CN" b="1" dirty="0" smtClean="0">
                <a:solidFill>
                  <a:schemeClr val="tx1"/>
                </a:solidFill>
              </a:rPr>
              <a:t>0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m</a:t>
            </a:r>
            <a:r>
              <a:rPr lang="en-US" altLang="zh-CN" baseline="30000" dirty="0" smtClean="0">
                <a:solidFill>
                  <a:schemeClr val="tx1"/>
                </a:solidFill>
              </a:rPr>
              <a:t>*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n</a:t>
            </a:r>
          </a:p>
          <a:p>
            <a:pPr algn="ctr"/>
            <a:endParaRPr lang="en-US" altLang="zh-CN" b="1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8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(3) </a:t>
            </a:r>
            <a:r>
              <a:rPr lang="zh-CN" altLang="en-US" dirty="0" smtClean="0"/>
              <a:t>子程序</a:t>
            </a:r>
            <a:endParaRPr lang="zh-CN" altLang="en-US" dirty="0"/>
          </a:p>
        </p:txBody>
      </p:sp>
      <p:sp>
        <p:nvSpPr>
          <p:cNvPr id="775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子</a:t>
            </a:r>
            <a:r>
              <a:rPr lang="zh-CN" altLang="en-US" dirty="0" smtClean="0"/>
              <a:t>程序的任务：</a:t>
            </a:r>
            <a:endParaRPr lang="en-US" altLang="zh-CN" dirty="0" smtClean="0"/>
          </a:p>
          <a:p>
            <a:r>
              <a:rPr lang="zh-CN" altLang="en-US" dirty="0" smtClean="0"/>
              <a:t>从开始</a:t>
            </a:r>
            <a:r>
              <a:rPr lang="zh-CN" altLang="en-US" dirty="0"/>
              <a:t>状态</a:t>
            </a:r>
            <a:r>
              <a:rPr lang="en-US" altLang="zh-CN" dirty="0" err="1" smtClean="0"/>
              <a:t>sub_start</a:t>
            </a:r>
            <a:r>
              <a:rPr lang="zh-CN" altLang="en-US" dirty="0" smtClean="0"/>
              <a:t>开始执行，</a:t>
            </a:r>
            <a:r>
              <a:rPr lang="zh-CN" altLang="en-US" dirty="0"/>
              <a:t>在最右边增加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，进入</a:t>
            </a:r>
            <a:r>
              <a:rPr lang="zh-CN" altLang="en-US" dirty="0"/>
              <a:t>接收状态</a:t>
            </a:r>
            <a:r>
              <a:rPr lang="en-US" altLang="zh-CN" dirty="0" err="1" smtClean="0"/>
              <a:t>sub_end</a:t>
            </a:r>
            <a:r>
              <a:rPr lang="zh-CN" altLang="en-US" dirty="0" smtClean="0"/>
              <a:t>，返回</a:t>
            </a:r>
            <a:r>
              <a:rPr lang="zh-CN" altLang="en-US" dirty="0"/>
              <a:t>到主程序。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对应</a:t>
            </a:r>
            <a:r>
              <a:rPr lang="zh-CN" altLang="en-US" dirty="0"/>
              <a:t>的格局转换：</a:t>
            </a:r>
            <a:endParaRPr lang="en-US" altLang="zh-CN" dirty="0"/>
          </a:p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B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h+1</a:t>
            </a:r>
            <a:r>
              <a:rPr lang="en-US" altLang="zh-CN" b="1" dirty="0" smtClean="0">
                <a:solidFill>
                  <a:schemeClr val="tx1"/>
                </a:solidFill>
              </a:rPr>
              <a:t>0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m-h-1</a:t>
            </a:r>
            <a:r>
              <a:rPr lang="en-US" altLang="zh-CN" b="1" dirty="0" smtClean="0">
                <a:solidFill>
                  <a:schemeClr val="tx1"/>
                </a:solidFill>
              </a:rPr>
              <a:t>1sub_start0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n</a:t>
            </a:r>
            <a:r>
              <a:rPr lang="en-US" altLang="zh-CN" b="1" dirty="0" smtClean="0">
                <a:solidFill>
                  <a:schemeClr val="tx1"/>
                </a:solidFill>
              </a:rPr>
              <a:t>10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h*n</a:t>
            </a:r>
            <a:endParaRPr lang="zh-CN" altLang="zh-CN" b="1" dirty="0">
              <a:solidFill>
                <a:schemeClr val="tx1"/>
              </a:solidFill>
            </a:endParaRPr>
          </a:p>
          <a:p>
            <a:pPr algn="l"/>
            <a:r>
              <a:rPr lang="en-US" altLang="zh-CN" b="1" dirty="0">
                <a:solidFill>
                  <a:schemeClr val="tx1"/>
                </a:solidFill>
              </a:rPr>
              <a:t>		=&gt;</a:t>
            </a:r>
            <a:r>
              <a:rPr lang="en-US" altLang="zh-CN" b="1" baseline="30000" dirty="0">
                <a:solidFill>
                  <a:schemeClr val="tx1"/>
                </a:solidFill>
              </a:rPr>
              <a:t>* </a:t>
            </a:r>
            <a:r>
              <a:rPr lang="en-US" altLang="zh-CN" b="1" dirty="0">
                <a:solidFill>
                  <a:schemeClr val="tx1"/>
                </a:solidFill>
              </a:rPr>
              <a:t>B</a:t>
            </a:r>
            <a:r>
              <a:rPr lang="en-US" altLang="zh-CN" b="1" baseline="30000" dirty="0">
                <a:solidFill>
                  <a:schemeClr val="tx1"/>
                </a:solidFill>
              </a:rPr>
              <a:t>h+1</a:t>
            </a:r>
            <a:r>
              <a:rPr lang="en-US" altLang="zh-CN" b="1" dirty="0">
                <a:solidFill>
                  <a:schemeClr val="tx1"/>
                </a:solidFill>
              </a:rPr>
              <a:t>0</a:t>
            </a:r>
            <a:r>
              <a:rPr lang="en-US" altLang="zh-CN" b="1" baseline="30000" dirty="0">
                <a:solidFill>
                  <a:schemeClr val="tx1"/>
                </a:solidFill>
              </a:rPr>
              <a:t>m-h-1</a:t>
            </a:r>
            <a:r>
              <a:rPr lang="en-US" altLang="zh-CN" b="1" dirty="0">
                <a:solidFill>
                  <a:schemeClr val="tx1"/>
                </a:solidFill>
              </a:rPr>
              <a:t>1sub_end0</a:t>
            </a:r>
            <a:r>
              <a:rPr lang="en-US" altLang="zh-CN" b="1" baseline="30000" dirty="0">
                <a:solidFill>
                  <a:schemeClr val="tx1"/>
                </a:solidFill>
              </a:rPr>
              <a:t>n</a:t>
            </a:r>
            <a:r>
              <a:rPr lang="en-US" altLang="zh-CN" b="1" dirty="0">
                <a:solidFill>
                  <a:schemeClr val="tx1"/>
                </a:solidFill>
              </a:rPr>
              <a:t>10</a:t>
            </a:r>
            <a:r>
              <a:rPr lang="en-US" altLang="zh-CN" b="1" baseline="30000" dirty="0">
                <a:solidFill>
                  <a:schemeClr val="tx1"/>
                </a:solidFill>
              </a:rPr>
              <a:t>(h+1)*n</a:t>
            </a:r>
            <a:endParaRPr lang="zh-CN" altLang="zh-CN" b="1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1425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子程序</a:t>
            </a:r>
            <a:r>
              <a:rPr lang="zh-CN" altLang="en-US" dirty="0" smtClean="0"/>
              <a:t>规则</a:t>
            </a:r>
            <a:endParaRPr lang="zh-CN" altLang="en-US" dirty="0"/>
          </a:p>
        </p:txBody>
      </p:sp>
      <p:sp>
        <p:nvSpPr>
          <p:cNvPr id="775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</a:t>
            </a:r>
            <a:r>
              <a:rPr lang="en-US" altLang="zh-CN" dirty="0"/>
              <a:t>0</a:t>
            </a:r>
            <a:r>
              <a:rPr lang="zh-CN" altLang="en-US" dirty="0"/>
              <a:t>标记为</a:t>
            </a:r>
            <a:r>
              <a:rPr lang="en-US" altLang="zh-CN" dirty="0"/>
              <a:t>2, </a:t>
            </a:r>
            <a:r>
              <a:rPr lang="zh-CN" altLang="en-US" dirty="0"/>
              <a:t>开始复制一个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&lt; </a:t>
            </a:r>
            <a:r>
              <a:rPr lang="en-US" altLang="zh-CN" dirty="0" err="1"/>
              <a:t>sub_start</a:t>
            </a:r>
            <a:r>
              <a:rPr lang="en-US" altLang="zh-CN" dirty="0"/>
              <a:t>, 0, </a:t>
            </a:r>
            <a:r>
              <a:rPr lang="en-US" altLang="zh-CN" dirty="0" err="1"/>
              <a:t>seek_B</a:t>
            </a:r>
            <a:r>
              <a:rPr lang="en-US" altLang="zh-CN" dirty="0"/>
              <a:t>, 2, R&gt;  </a:t>
            </a:r>
          </a:p>
          <a:p>
            <a:endParaRPr lang="en-US" altLang="zh-CN" dirty="0"/>
          </a:p>
          <a:p>
            <a:r>
              <a:rPr lang="zh-CN" altLang="en-US" dirty="0"/>
              <a:t>向右找</a:t>
            </a:r>
            <a:r>
              <a:rPr lang="en-US" altLang="zh-CN" dirty="0"/>
              <a:t>B</a:t>
            </a:r>
          </a:p>
          <a:p>
            <a:r>
              <a:rPr lang="en-US" altLang="zh-CN" dirty="0"/>
              <a:t>&lt; </a:t>
            </a:r>
            <a:r>
              <a:rPr lang="en-US" altLang="zh-CN" dirty="0" err="1"/>
              <a:t>seek_B</a:t>
            </a:r>
            <a:r>
              <a:rPr lang="en-US" altLang="zh-CN" dirty="0"/>
              <a:t>, 0, </a:t>
            </a:r>
            <a:r>
              <a:rPr lang="en-US" altLang="zh-CN" dirty="0" err="1"/>
              <a:t>seek_B</a:t>
            </a:r>
            <a:r>
              <a:rPr lang="en-US" altLang="zh-CN" dirty="0"/>
              <a:t>, 0, R&gt;</a:t>
            </a:r>
          </a:p>
          <a:p>
            <a:r>
              <a:rPr lang="en-US" altLang="zh-CN" dirty="0"/>
              <a:t>&lt; </a:t>
            </a:r>
            <a:r>
              <a:rPr lang="en-US" altLang="zh-CN" dirty="0" err="1"/>
              <a:t>seek_B</a:t>
            </a:r>
            <a:r>
              <a:rPr lang="en-US" altLang="zh-CN" dirty="0"/>
              <a:t>, 1, </a:t>
            </a:r>
            <a:r>
              <a:rPr lang="en-US" altLang="zh-CN" dirty="0" err="1"/>
              <a:t>seek_B</a:t>
            </a:r>
            <a:r>
              <a:rPr lang="en-US" altLang="zh-CN" dirty="0"/>
              <a:t>, 1, R&gt;</a:t>
            </a:r>
          </a:p>
          <a:p>
            <a:endParaRPr lang="en-US" altLang="zh-CN" dirty="0"/>
          </a:p>
          <a:p>
            <a:r>
              <a:rPr lang="zh-CN" altLang="en-US" dirty="0"/>
              <a:t>复制一个</a:t>
            </a:r>
            <a:r>
              <a:rPr lang="en-US" altLang="zh-CN" dirty="0"/>
              <a:t>0</a:t>
            </a:r>
            <a:r>
              <a:rPr lang="zh-CN" altLang="en-US" dirty="0"/>
              <a:t>完成</a:t>
            </a:r>
          </a:p>
          <a:p>
            <a:r>
              <a:rPr lang="en-US" altLang="zh-CN" dirty="0"/>
              <a:t>&lt; </a:t>
            </a:r>
            <a:r>
              <a:rPr lang="en-US" altLang="zh-CN" dirty="0" err="1"/>
              <a:t>seek_B</a:t>
            </a:r>
            <a:r>
              <a:rPr lang="en-US" altLang="zh-CN" dirty="0"/>
              <a:t>, B, seek_2, 0, L&gt;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378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或图灵机是一个七元式</a:t>
            </a:r>
          </a:p>
        </p:txBody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TM=(Q, </a:t>
            </a:r>
            <a:r>
              <a:rPr lang="en-US" altLang="zh-CN" sz="2400" b="1" dirty="0">
                <a:solidFill>
                  <a:schemeClr val="tx1"/>
                </a:solidFill>
                <a:sym typeface="Symbol" panose="05050102010706020507" pitchFamily="18" charset="2"/>
              </a:rPr>
              <a:t>, </a:t>
            </a:r>
            <a:r>
              <a:rPr lang="en-US" altLang="zh-CN" sz="2400" b="1" dirty="0">
                <a:solidFill>
                  <a:schemeClr val="tx1"/>
                </a:solidFill>
              </a:rPr>
              <a:t>′</a:t>
            </a:r>
            <a:r>
              <a:rPr lang="en-US" altLang="zh-CN" sz="2400" b="1" dirty="0">
                <a:solidFill>
                  <a:schemeClr val="tx1"/>
                </a:solidFill>
                <a:sym typeface="Symbol" panose="05050102010706020507" pitchFamily="18" charset="2"/>
              </a:rPr>
              <a:t>, </a:t>
            </a:r>
            <a:r>
              <a:rPr lang="zh-CN" altLang="en-US" sz="2400" b="1" dirty="0">
                <a:solidFill>
                  <a:schemeClr val="tx1"/>
                </a:solidFill>
                <a:sym typeface="Symbol" panose="05050102010706020507" pitchFamily="18" charset="2"/>
              </a:rPr>
              <a:t></a:t>
            </a:r>
            <a:r>
              <a:rPr lang="en-US" altLang="zh-CN" sz="2400" b="1" dirty="0">
                <a:solidFill>
                  <a:schemeClr val="tx1"/>
                </a:solidFill>
                <a:sym typeface="Symbol" panose="05050102010706020507" pitchFamily="18" charset="2"/>
              </a:rPr>
              <a:t>, q</a:t>
            </a:r>
            <a:r>
              <a:rPr lang="en-US" altLang="zh-CN" sz="2400" b="1" baseline="-25000" dirty="0">
                <a:solidFill>
                  <a:schemeClr val="tx1"/>
                </a:solidFill>
              </a:rPr>
              <a:t>0</a:t>
            </a:r>
            <a:r>
              <a:rPr lang="en-US" altLang="zh-CN" sz="2400" b="1" dirty="0">
                <a:solidFill>
                  <a:schemeClr val="tx1"/>
                </a:solidFill>
                <a:sym typeface="Symbol" panose="05050102010706020507" pitchFamily="18" charset="2"/>
              </a:rPr>
              <a:t>, B, F</a:t>
            </a:r>
            <a:r>
              <a:rPr lang="en-US" altLang="zh-CN" sz="2400" b="1" dirty="0">
                <a:solidFill>
                  <a:schemeClr val="tx1"/>
                </a:solidFill>
              </a:rPr>
              <a:t>)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dirty="0"/>
              <a:t>F</a:t>
            </a:r>
            <a:r>
              <a:rPr lang="en-US" altLang="zh-CN" dirty="0">
                <a:sym typeface="Symbol" panose="05050102010706020507" pitchFamily="18" charset="2"/>
              </a:rPr>
              <a:t></a:t>
            </a:r>
            <a:r>
              <a:rPr lang="en-US" altLang="zh-CN" dirty="0"/>
              <a:t>Q</a:t>
            </a:r>
            <a:r>
              <a:rPr lang="zh-CN" altLang="en-US" dirty="0"/>
              <a:t>终止状态集合；</a:t>
            </a:r>
            <a:endParaRPr lang="en-US" altLang="zh-CN" dirty="0"/>
          </a:p>
          <a:p>
            <a:r>
              <a:rPr lang="en-US" altLang="zh-CN" dirty="0">
                <a:sym typeface="Symbol" panose="05050102010706020507" pitchFamily="18" charset="2"/>
              </a:rPr>
              <a:t></a:t>
            </a:r>
            <a:r>
              <a:rPr lang="en-US" altLang="zh-CN" dirty="0"/>
              <a:t>′</a:t>
            </a:r>
            <a:r>
              <a:rPr lang="zh-CN" altLang="en-US" dirty="0" smtClean="0"/>
              <a:t>是</a:t>
            </a:r>
            <a:r>
              <a:rPr lang="zh-CN" altLang="zh-CN" dirty="0"/>
              <a:t>输入带</a:t>
            </a:r>
            <a:r>
              <a:rPr lang="zh-CN" altLang="zh-CN" dirty="0" smtClean="0"/>
              <a:t>上</a:t>
            </a:r>
            <a:r>
              <a:rPr lang="zh-CN" altLang="en-US" dirty="0" smtClean="0"/>
              <a:t>的符号集合（</a:t>
            </a:r>
            <a:r>
              <a:rPr lang="en-US" altLang="zh-CN" dirty="0" smtClean="0">
                <a:sym typeface="Symbol" panose="05050102010706020507" pitchFamily="18" charset="2"/>
              </a:rPr>
              <a:t></a:t>
            </a:r>
            <a:r>
              <a:rPr lang="zh-CN" altLang="zh-CN" dirty="0"/>
              <a:t>的增广</a:t>
            </a:r>
            <a:r>
              <a:rPr lang="zh-CN" altLang="zh-CN" dirty="0" smtClean="0"/>
              <a:t>集合</a:t>
            </a:r>
            <a:r>
              <a:rPr lang="zh-CN" altLang="en-US" dirty="0" smtClean="0"/>
              <a:t>）；</a:t>
            </a:r>
            <a:endParaRPr lang="zh-CN" altLang="en-US" dirty="0"/>
          </a:p>
          <a:p>
            <a:r>
              <a:rPr lang="en-US" altLang="zh-CN" dirty="0">
                <a:sym typeface="Symbol" panose="05050102010706020507" pitchFamily="18" charset="2"/>
              </a:rPr>
              <a:t>B</a:t>
            </a:r>
            <a:r>
              <a:rPr lang="en-US" altLang="zh-CN" dirty="0" smtClean="0"/>
              <a:t>′</a:t>
            </a:r>
            <a:r>
              <a:rPr lang="zh-CN" altLang="en-US" dirty="0" smtClean="0"/>
              <a:t>称为</a:t>
            </a:r>
            <a:r>
              <a:rPr lang="zh-CN" altLang="en-US" dirty="0"/>
              <a:t>空白符；</a:t>
            </a:r>
          </a:p>
          <a:p>
            <a:r>
              <a:rPr lang="en-US" altLang="zh-CN" dirty="0">
                <a:sym typeface="Symbol" panose="05050102010706020507" pitchFamily="18" charset="2"/>
              </a:rPr>
              <a:t>: </a:t>
            </a:r>
            <a:r>
              <a:rPr lang="en-US" altLang="zh-CN" dirty="0"/>
              <a:t>Q</a:t>
            </a:r>
            <a:r>
              <a:rPr lang="en-US" altLang="zh-CN" dirty="0">
                <a:sym typeface="Symbol" panose="05050102010706020507" pitchFamily="18" charset="2"/>
              </a:rPr>
              <a:t></a:t>
            </a:r>
            <a:r>
              <a:rPr lang="en-US" altLang="zh-CN" dirty="0" smtClean="0"/>
              <a:t>′</a:t>
            </a:r>
            <a:r>
              <a:rPr lang="en-US" altLang="zh-CN" dirty="0" smtClean="0">
                <a:sym typeface="Symbol" panose="05050102010706020507" pitchFamily="18" charset="2"/>
              </a:rPr>
              <a:t> </a:t>
            </a:r>
            <a:r>
              <a:rPr lang="en-US" altLang="zh-CN" dirty="0">
                <a:sym typeface="Symbol" panose="05050102010706020507" pitchFamily="18" charset="2"/>
              </a:rPr>
              <a:t> </a:t>
            </a:r>
            <a:r>
              <a:rPr lang="en-US" altLang="zh-CN" dirty="0"/>
              <a:t>Q</a:t>
            </a:r>
            <a:r>
              <a:rPr lang="en-US" altLang="zh-CN" dirty="0">
                <a:sym typeface="Symbol" panose="05050102010706020507" pitchFamily="18" charset="2"/>
              </a:rPr>
              <a:t></a:t>
            </a:r>
            <a:r>
              <a:rPr lang="en-US" altLang="zh-CN" dirty="0" smtClean="0"/>
              <a:t>′</a:t>
            </a:r>
            <a:r>
              <a:rPr lang="en-US" altLang="zh-CN" dirty="0" smtClean="0">
                <a:sym typeface="Symbol" panose="05050102010706020507" pitchFamily="18" charset="2"/>
              </a:rPr>
              <a:t></a:t>
            </a:r>
            <a:r>
              <a:rPr lang="en-US" altLang="zh-CN" dirty="0">
                <a:sym typeface="Symbol" panose="05050102010706020507" pitchFamily="18" charset="2"/>
              </a:rPr>
              <a:t>{R, L, N</a:t>
            </a:r>
            <a:r>
              <a:rPr lang="en-US" altLang="zh-CN" dirty="0" smtClean="0">
                <a:sym typeface="Symbol" panose="05050102010706020507" pitchFamily="18" charset="2"/>
              </a:rPr>
              <a:t>}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75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向左寻找标记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&lt; seek_2, 0, seek_2, 0, L&gt;     </a:t>
            </a:r>
          </a:p>
          <a:p>
            <a:r>
              <a:rPr lang="en-US" altLang="zh-CN" dirty="0"/>
              <a:t>&lt; seek_2, 1, seek_2, 1, L&gt;                </a:t>
            </a:r>
          </a:p>
          <a:p>
            <a:r>
              <a:rPr lang="en-US" altLang="zh-CN" dirty="0"/>
              <a:t>&lt; seek_2, 2, </a:t>
            </a:r>
            <a:r>
              <a:rPr lang="en-US" altLang="zh-CN" dirty="0" err="1"/>
              <a:t>sub_start</a:t>
            </a:r>
            <a:r>
              <a:rPr lang="en-US" altLang="zh-CN" dirty="0"/>
              <a:t>, 2, R&gt; // </a:t>
            </a:r>
            <a:r>
              <a:rPr lang="zh-CN" altLang="en-US" dirty="0"/>
              <a:t>继续复制下一个</a:t>
            </a:r>
            <a:r>
              <a:rPr lang="en-US" altLang="zh-CN" dirty="0"/>
              <a:t>0</a:t>
            </a:r>
          </a:p>
          <a:p>
            <a:endParaRPr lang="en-US" altLang="zh-CN" dirty="0"/>
          </a:p>
          <a:p>
            <a:r>
              <a:rPr lang="zh-CN" altLang="en-US" dirty="0"/>
              <a:t>所有</a:t>
            </a:r>
            <a:r>
              <a:rPr lang="en-US" altLang="zh-CN" dirty="0"/>
              <a:t>0</a:t>
            </a:r>
            <a:r>
              <a:rPr lang="zh-CN" altLang="en-US" dirty="0"/>
              <a:t>都复制完毕</a:t>
            </a:r>
          </a:p>
          <a:p>
            <a:r>
              <a:rPr lang="en-US" altLang="zh-CN" dirty="0"/>
              <a:t>&lt; </a:t>
            </a:r>
            <a:r>
              <a:rPr lang="en-US" altLang="zh-CN" dirty="0" err="1"/>
              <a:t>sub_start</a:t>
            </a:r>
            <a:r>
              <a:rPr lang="en-US" altLang="zh-CN" dirty="0"/>
              <a:t>, 1, reset_0, 1, L&gt;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8349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75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把所有的</a:t>
            </a:r>
            <a:r>
              <a:rPr lang="en-US" altLang="zh-CN" dirty="0"/>
              <a:t>2</a:t>
            </a:r>
            <a:r>
              <a:rPr lang="zh-CN" altLang="en-US" dirty="0"/>
              <a:t>都恢复成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&lt; reset_0, 2, </a:t>
            </a:r>
            <a:r>
              <a:rPr lang="en-US" altLang="zh-CN" dirty="0" smtClean="0"/>
              <a:t>reset_0, </a:t>
            </a:r>
            <a:r>
              <a:rPr lang="en-US" altLang="zh-CN" dirty="0"/>
              <a:t>0, L&gt;</a:t>
            </a:r>
          </a:p>
          <a:p>
            <a:r>
              <a:rPr lang="en-US" altLang="zh-CN" dirty="0"/>
              <a:t>&lt; reset_0, 1, </a:t>
            </a:r>
            <a:r>
              <a:rPr lang="en-US" altLang="zh-CN" dirty="0" err="1"/>
              <a:t>sub_end</a:t>
            </a:r>
            <a:r>
              <a:rPr lang="en-US" altLang="zh-CN" dirty="0"/>
              <a:t>, 1, R&gt;    </a:t>
            </a:r>
          </a:p>
          <a:p>
            <a:endParaRPr lang="en-US" altLang="zh-CN" dirty="0"/>
          </a:p>
          <a:p>
            <a:r>
              <a:rPr lang="zh-CN" altLang="en-US" dirty="0"/>
              <a:t>子程序结束</a:t>
            </a:r>
            <a:r>
              <a:rPr lang="en-US" altLang="zh-CN" dirty="0"/>
              <a:t>, </a:t>
            </a:r>
            <a:r>
              <a:rPr lang="zh-CN" altLang="en-US" dirty="0"/>
              <a:t>读写头仍然在</a:t>
            </a:r>
            <a:r>
              <a:rPr lang="en-US" altLang="zh-CN" dirty="0"/>
              <a:t>0</a:t>
            </a:r>
            <a:r>
              <a:rPr lang="en-US" altLang="zh-CN" baseline="30000" dirty="0"/>
              <a:t>n</a:t>
            </a:r>
            <a:r>
              <a:rPr lang="zh-CN" altLang="en-US" dirty="0"/>
              <a:t>的第一个</a:t>
            </a:r>
            <a:r>
              <a:rPr lang="en-US" altLang="zh-CN" dirty="0"/>
              <a:t>0</a:t>
            </a:r>
            <a:r>
              <a:rPr lang="zh-CN" altLang="en-US" dirty="0"/>
              <a:t>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图灵机</a:t>
            </a:r>
            <a:r>
              <a:rPr lang="zh-CN" altLang="en-US" dirty="0"/>
              <a:t>有多个状态，</a:t>
            </a:r>
            <a:r>
              <a:rPr lang="zh-CN" altLang="en-US" dirty="0" smtClean="0"/>
              <a:t>其中，子程序</a:t>
            </a:r>
            <a:r>
              <a:rPr lang="zh-CN" altLang="en-US" dirty="0"/>
              <a:t>图灵机使用了</a:t>
            </a:r>
            <a:r>
              <a:rPr lang="en-US" altLang="zh-CN" dirty="0"/>
              <a:t>5</a:t>
            </a:r>
            <a:r>
              <a:rPr lang="zh-CN" altLang="en-US" dirty="0"/>
              <a:t>个状态：</a:t>
            </a:r>
          </a:p>
          <a:p>
            <a:r>
              <a:rPr lang="en-US" altLang="zh-CN" b="1" dirty="0" err="1" smtClean="0">
                <a:solidFill>
                  <a:srgbClr val="C00000"/>
                </a:solidFill>
              </a:rPr>
              <a:t>sub_start</a:t>
            </a:r>
            <a:r>
              <a:rPr lang="zh-CN" altLang="zh-CN" dirty="0"/>
              <a:t>、</a:t>
            </a:r>
            <a:r>
              <a:rPr lang="en-US" altLang="zh-CN" dirty="0" err="1"/>
              <a:t>seek_B</a:t>
            </a:r>
            <a:r>
              <a:rPr lang="zh-CN" altLang="zh-CN" dirty="0"/>
              <a:t>、</a:t>
            </a:r>
            <a:r>
              <a:rPr lang="en-US" altLang="zh-CN" dirty="0"/>
              <a:t>seek_2</a:t>
            </a:r>
            <a:r>
              <a:rPr lang="zh-CN" altLang="zh-CN" dirty="0"/>
              <a:t>、</a:t>
            </a:r>
            <a:r>
              <a:rPr lang="en-US" altLang="zh-CN" dirty="0"/>
              <a:t>reset_0</a:t>
            </a:r>
            <a:r>
              <a:rPr lang="zh-CN" altLang="zh-CN" dirty="0"/>
              <a:t>、</a:t>
            </a:r>
            <a:r>
              <a:rPr lang="en-US" altLang="zh-CN" dirty="0"/>
              <a:t> </a:t>
            </a:r>
            <a:r>
              <a:rPr lang="en-US" altLang="zh-CN" b="1" dirty="0" err="1">
                <a:solidFill>
                  <a:srgbClr val="C00000"/>
                </a:solidFill>
              </a:rPr>
              <a:t>sub_end</a:t>
            </a:r>
            <a:endParaRPr lang="zh-CN" altLang="zh-CN" b="1" dirty="0">
              <a:solidFill>
                <a:srgbClr val="C00000"/>
              </a:solidFill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821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6.4 </a:t>
            </a:r>
            <a:r>
              <a:rPr lang="zh-CN" altLang="en-US" dirty="0" smtClean="0"/>
              <a:t>扩展的图灵机</a:t>
            </a:r>
            <a:endParaRPr lang="zh-CN" altLang="en-US" dirty="0"/>
          </a:p>
        </p:txBody>
      </p:sp>
      <p:sp>
        <p:nvSpPr>
          <p:cNvPr id="772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为了</a:t>
            </a:r>
            <a:r>
              <a:rPr lang="zh-CN" altLang="zh-CN" dirty="0"/>
              <a:t>区别扩展的图灵机</a:t>
            </a:r>
            <a:r>
              <a:rPr lang="zh-CN" altLang="zh-CN" dirty="0" smtClean="0"/>
              <a:t>，</a:t>
            </a:r>
            <a:r>
              <a:rPr lang="zh-CN" altLang="en-US" dirty="0" smtClean="0"/>
              <a:t>将</a:t>
            </a:r>
            <a:r>
              <a:rPr lang="zh-CN" altLang="zh-CN" dirty="0" smtClean="0"/>
              <a:t>单向</a:t>
            </a:r>
            <a:r>
              <a:rPr lang="zh-CN" altLang="zh-CN" dirty="0"/>
              <a:t>无穷带图灵机称为基本图灵机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zh-CN" dirty="0" smtClean="0"/>
              <a:t>扩展</a:t>
            </a:r>
            <a:r>
              <a:rPr lang="zh-CN" altLang="zh-CN" dirty="0"/>
              <a:t>的图灵机在不同的方面进行了扩展，但它们仍然与基本的图灵机是等价的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b="1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0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6.4.1 </a:t>
            </a:r>
            <a:r>
              <a:rPr lang="zh-CN" altLang="en-US" dirty="0"/>
              <a:t>双向无穷带</a:t>
            </a:r>
            <a:r>
              <a:rPr lang="zh-CN" altLang="en-US" dirty="0" smtClean="0"/>
              <a:t>图灵机</a:t>
            </a:r>
            <a:endParaRPr lang="zh-CN" altLang="en-US" dirty="0"/>
          </a:p>
        </p:txBody>
      </p:sp>
      <p:sp>
        <p:nvSpPr>
          <p:cNvPr id="772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双向无穷带图灵机的输入带向左和向右都是无限的</a:t>
            </a:r>
            <a:r>
              <a:rPr lang="zh-CN" altLang="en-US" dirty="0" smtClean="0"/>
              <a:t>。</a:t>
            </a:r>
            <a:r>
              <a:rPr lang="zh-CN" altLang="zh-CN" dirty="0"/>
              <a:t>双向无穷带图灵机，读写头可以向左或向右任意移动，其他定义与基本图灵机的一致。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定理</a:t>
            </a:r>
            <a:r>
              <a:rPr lang="zh-CN" altLang="en-US" dirty="0"/>
              <a:t>：双向无穷带图灵机与基本图灵机等价。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0" name="Picture 2" descr="6t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212976"/>
            <a:ext cx="5856489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021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6.4.2 </a:t>
            </a:r>
            <a:r>
              <a:rPr lang="zh-CN" altLang="en-US" dirty="0"/>
              <a:t>多</a:t>
            </a:r>
            <a:r>
              <a:rPr lang="zh-CN" altLang="en-US" dirty="0" smtClean="0"/>
              <a:t>带图灵机</a:t>
            </a:r>
            <a:endParaRPr lang="zh-CN" altLang="en-US" dirty="0"/>
          </a:p>
        </p:txBody>
      </p:sp>
      <p:sp>
        <p:nvSpPr>
          <p:cNvPr id="772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多带</a:t>
            </a:r>
            <a:r>
              <a:rPr lang="zh-CN" altLang="en-US" dirty="0"/>
              <a:t>图灵机（</a:t>
            </a:r>
            <a:r>
              <a:rPr lang="en-US" altLang="zh-CN" dirty="0"/>
              <a:t>multi-tape Turing machine</a:t>
            </a:r>
            <a:r>
              <a:rPr lang="zh-CN" altLang="en-US" dirty="0" smtClean="0"/>
              <a:t>），具有</a:t>
            </a:r>
            <a:r>
              <a:rPr lang="zh-CN" altLang="en-US" dirty="0"/>
              <a:t>多</a:t>
            </a:r>
            <a:r>
              <a:rPr lang="zh-CN" altLang="en-US" dirty="0" smtClean="0"/>
              <a:t>条输入</a:t>
            </a:r>
            <a:r>
              <a:rPr lang="zh-CN" altLang="en-US" dirty="0"/>
              <a:t>带，每一个输入带都有自己的读写头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多</a:t>
            </a:r>
            <a:r>
              <a:rPr lang="zh-CN" altLang="en-US" dirty="0"/>
              <a:t>带图灵机的一个动作可以描述如下：</a:t>
            </a:r>
          </a:p>
          <a:p>
            <a:r>
              <a:rPr lang="en-US" altLang="zh-CN" dirty="0"/>
              <a:t>(1) </a:t>
            </a:r>
            <a:r>
              <a:rPr lang="zh-CN" altLang="en-US" dirty="0"/>
              <a:t>改变图灵机当前的状态；</a:t>
            </a:r>
          </a:p>
          <a:p>
            <a:r>
              <a:rPr lang="en-US" altLang="zh-CN" dirty="0"/>
              <a:t>(2) </a:t>
            </a:r>
            <a:r>
              <a:rPr lang="zh-CN" altLang="en-US" dirty="0"/>
              <a:t>在各自的输入带上印刷上一个符号；</a:t>
            </a:r>
          </a:p>
          <a:p>
            <a:r>
              <a:rPr lang="en-US" altLang="zh-CN" dirty="0"/>
              <a:t>(3) </a:t>
            </a:r>
            <a:r>
              <a:rPr lang="zh-CN" altLang="en-US" dirty="0"/>
              <a:t>各个</a:t>
            </a:r>
            <a:r>
              <a:rPr lang="zh-CN" altLang="en-US" dirty="0" smtClean="0"/>
              <a:t>读写头</a:t>
            </a:r>
            <a:r>
              <a:rPr lang="zh-CN" altLang="en-US" dirty="0"/>
              <a:t>向各自希望的方向进行移动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861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72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将具有</a:t>
            </a:r>
            <a:r>
              <a:rPr lang="en-US" altLang="zh-CN" dirty="0"/>
              <a:t>k</a:t>
            </a:r>
            <a:r>
              <a:rPr lang="zh-CN" altLang="en-US" dirty="0"/>
              <a:t>条输入带的图灵机简称为</a:t>
            </a:r>
            <a:r>
              <a:rPr lang="en-US" altLang="zh-CN" dirty="0"/>
              <a:t>k</a:t>
            </a:r>
            <a:r>
              <a:rPr lang="zh-CN" altLang="en-US" dirty="0"/>
              <a:t>带图灵机（</a:t>
            </a:r>
            <a:r>
              <a:rPr lang="en-US" altLang="zh-CN" dirty="0"/>
              <a:t>k-tape Turing machine</a:t>
            </a:r>
            <a:r>
              <a:rPr lang="zh-CN" altLang="en-US" dirty="0"/>
              <a:t>）。</a:t>
            </a:r>
            <a:r>
              <a:rPr lang="en-US" altLang="zh-CN" dirty="0" smtClean="0"/>
              <a:t>k</a:t>
            </a:r>
            <a:r>
              <a:rPr lang="zh-CN" altLang="en-US" dirty="0"/>
              <a:t>带图灵机的状态转换函数的形式</a:t>
            </a:r>
            <a:r>
              <a:rPr lang="zh-CN" altLang="en-US" dirty="0" smtClean="0"/>
              <a:t>为：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 smtClean="0"/>
          </a:p>
          <a:p>
            <a:r>
              <a:rPr lang="zh-CN" altLang="en-US" dirty="0"/>
              <a:t>其中，</a:t>
            </a:r>
            <a:r>
              <a:rPr lang="en-US" altLang="zh-CN" dirty="0"/>
              <a:t>p</a:t>
            </a:r>
            <a:r>
              <a:rPr lang="zh-CN" altLang="en-US" dirty="0"/>
              <a:t>是当前状态；</a:t>
            </a:r>
            <a:r>
              <a:rPr lang="en-US" altLang="zh-CN" dirty="0"/>
              <a:t>q</a:t>
            </a:r>
            <a:r>
              <a:rPr lang="zh-CN" altLang="en-US" dirty="0"/>
              <a:t>是下一状态；</a:t>
            </a:r>
            <a:r>
              <a:rPr lang="en-US" altLang="zh-CN" dirty="0"/>
              <a:t>Xi</a:t>
            </a:r>
            <a:r>
              <a:rPr lang="zh-CN" altLang="en-US" dirty="0"/>
              <a:t>是第</a:t>
            </a:r>
            <a:r>
              <a:rPr lang="en-US" altLang="zh-CN" dirty="0" err="1"/>
              <a:t>i</a:t>
            </a:r>
            <a:r>
              <a:rPr lang="zh-CN" altLang="en-US" dirty="0"/>
              <a:t>条输入带的当前符号；</a:t>
            </a:r>
            <a:r>
              <a:rPr lang="en-US" altLang="zh-CN" dirty="0"/>
              <a:t>Yi</a:t>
            </a:r>
            <a:r>
              <a:rPr lang="zh-CN" altLang="en-US" dirty="0"/>
              <a:t>是第</a:t>
            </a:r>
            <a:r>
              <a:rPr lang="en-US" altLang="zh-CN" dirty="0" err="1"/>
              <a:t>i</a:t>
            </a:r>
            <a:r>
              <a:rPr lang="zh-CN" altLang="en-US" dirty="0"/>
              <a:t>条输入带印刷上的符号；</a:t>
            </a:r>
            <a:r>
              <a:rPr lang="en-US" altLang="zh-CN" dirty="0"/>
              <a:t>Di</a:t>
            </a:r>
            <a:r>
              <a:rPr lang="zh-CN" altLang="en-US" dirty="0"/>
              <a:t>是第</a:t>
            </a:r>
            <a:r>
              <a:rPr lang="en-US" altLang="zh-CN" dirty="0" err="1"/>
              <a:t>i</a:t>
            </a:r>
            <a:r>
              <a:rPr lang="zh-CN" altLang="en-US" dirty="0"/>
              <a:t>个</a:t>
            </a:r>
            <a:r>
              <a:rPr lang="zh-CN" altLang="en-US" dirty="0" smtClean="0"/>
              <a:t>读写</a:t>
            </a:r>
            <a:r>
              <a:rPr lang="zh-CN" altLang="en-US" dirty="0"/>
              <a:t>头条移动方向。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定理：</a:t>
            </a:r>
            <a:r>
              <a:rPr lang="zh-CN" altLang="zh-CN" dirty="0"/>
              <a:t>多带</a:t>
            </a:r>
            <a:r>
              <a:rPr lang="zh-CN" altLang="zh-CN" dirty="0" smtClean="0"/>
              <a:t>图灵机</a:t>
            </a:r>
            <a:r>
              <a:rPr lang="zh-CN" altLang="en-US" dirty="0" smtClean="0"/>
              <a:t>与</a:t>
            </a:r>
            <a:r>
              <a:rPr lang="zh-CN" altLang="en-US" dirty="0"/>
              <a:t>基本图灵机等价。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140968"/>
            <a:ext cx="4824536" cy="8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6.4.3 </a:t>
            </a:r>
            <a:r>
              <a:rPr lang="zh-CN" altLang="en-US" dirty="0" smtClean="0"/>
              <a:t>不确定的图灵机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l" eaLnBrk="0" hangingPunct="0">
              <a:spcBef>
                <a:spcPct val="0"/>
              </a:spcBef>
              <a:buClrTx/>
              <a:buSzTx/>
            </a:pPr>
            <a:r>
              <a:rPr lang="zh-CN" altLang="zh-CN" dirty="0"/>
              <a:t>不确定的图灵机是一个五元式</a:t>
            </a:r>
          </a:p>
          <a:p>
            <a:pPr lvl="0" algn="ctr" eaLnBrk="0" hangingPunct="0">
              <a:spcBef>
                <a:spcPct val="0"/>
              </a:spcBef>
              <a:buClrTx/>
              <a:buSzTx/>
            </a:pP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M=(Q, 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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kumimoji="0" lang="en-US" altLang="zh-CN" baseline="-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q</a:t>
            </a:r>
            <a:r>
              <a:rPr kumimoji="0" lang="en-US" altLang="zh-CN" baseline="-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δ)</a:t>
            </a:r>
            <a:endParaRPr kumimoji="0" lang="zh-CN" altLang="en-US" sz="800" dirty="0" smtClean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algn="l" eaLnBrk="0" hangingPunct="0">
              <a:spcBef>
                <a:spcPct val="0"/>
              </a:spcBef>
              <a:buClrTx/>
              <a:buSzTx/>
            </a:pPr>
            <a:endParaRPr lang="en-US" altLang="zh-CN" dirty="0" smtClean="0">
              <a:sym typeface="Symbol" panose="05050102010706020507" pitchFamily="18" charset="2"/>
            </a:endParaRPr>
          </a:p>
          <a:p>
            <a:pPr algn="l" eaLnBrk="0" hangingPunct="0">
              <a:spcBef>
                <a:spcPct val="0"/>
              </a:spcBef>
              <a:buClrTx/>
              <a:buSzTx/>
            </a:pPr>
            <a:r>
              <a:rPr lang="zh-CN" altLang="en-US" dirty="0" smtClean="0">
                <a:sym typeface="Symbol" panose="05050102010706020507" pitchFamily="18" charset="2"/>
              </a:rPr>
              <a:t>除</a:t>
            </a:r>
            <a:r>
              <a:rPr lang="zh-CN" altLang="en-US" dirty="0">
                <a:sym typeface="Symbol" panose="05050102010706020507" pitchFamily="18" charset="2"/>
              </a:rPr>
              <a:t>状态转换函数</a:t>
            </a:r>
            <a:r>
              <a:rPr lang="en-US" altLang="zh-CN" dirty="0" smtClean="0">
                <a:sym typeface="Symbol" panose="05050102010706020507" pitchFamily="18" charset="2"/>
              </a:rPr>
              <a:t>δ</a:t>
            </a:r>
            <a:r>
              <a:rPr lang="zh-CN" altLang="en-US" dirty="0" smtClean="0">
                <a:sym typeface="Symbol" panose="05050102010706020507" pitchFamily="18" charset="2"/>
              </a:rPr>
              <a:t>的</a:t>
            </a:r>
            <a:r>
              <a:rPr lang="zh-CN" altLang="en-US" dirty="0">
                <a:sym typeface="Symbol" panose="05050102010706020507" pitchFamily="18" charset="2"/>
              </a:rPr>
              <a:t>定义外，其余部分的定义同确定的图灵机。</a:t>
            </a:r>
            <a:r>
              <a:rPr lang="en-US" altLang="zh-CN" dirty="0">
                <a:sym typeface="Symbol" panose="05050102010706020507" pitchFamily="18" charset="2"/>
              </a:rPr>
              <a:t>δ</a:t>
            </a:r>
            <a:r>
              <a:rPr lang="zh-CN" altLang="en-US" dirty="0">
                <a:sym typeface="Symbol" panose="05050102010706020507" pitchFamily="18" charset="2"/>
              </a:rPr>
              <a:t>是</a:t>
            </a:r>
            <a:endParaRPr lang="en-US" altLang="zh-CN" dirty="0">
              <a:sym typeface="Symbol" panose="05050102010706020507" pitchFamily="18" charset="2"/>
            </a:endParaRPr>
          </a:p>
          <a:p>
            <a:pPr algn="ctr" eaLnBrk="0" hangingPunct="0">
              <a:spcBef>
                <a:spcPct val="0"/>
              </a:spcBef>
              <a:buClrTx/>
              <a:buSzTx/>
            </a:pPr>
            <a:r>
              <a:rPr kumimoji="0"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×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′→2</a:t>
            </a:r>
            <a:r>
              <a:rPr kumimoji="0" lang="en-US" altLang="zh-CN" i="1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kumimoji="0" lang="en-US" altLang="zh-CN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×</a:t>
            </a:r>
            <a:r>
              <a:rPr kumimoji="0" lang="en-US" altLang="zh-CN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′×{L, R, N}</a:t>
            </a:r>
          </a:p>
          <a:p>
            <a:pPr algn="l" eaLnBrk="0" hangingPunct="0">
              <a:spcBef>
                <a:spcPct val="0"/>
              </a:spcBef>
              <a:buClrTx/>
              <a:buSzTx/>
            </a:pPr>
            <a:endParaRPr lang="en-US" altLang="zh-CN" dirty="0" smtClean="0">
              <a:sym typeface="Symbol" panose="05050102010706020507" pitchFamily="18" charset="2"/>
            </a:endParaRPr>
          </a:p>
          <a:p>
            <a:pPr algn="l" eaLnBrk="0" hangingPunct="0">
              <a:spcBef>
                <a:spcPct val="0"/>
              </a:spcBef>
              <a:buClrTx/>
              <a:buSzTx/>
            </a:pPr>
            <a:r>
              <a:rPr lang="zh-CN" altLang="en-US" dirty="0" smtClean="0">
                <a:sym typeface="Symbol" panose="05050102010706020507" pitchFamily="18" charset="2"/>
              </a:rPr>
              <a:t>的</a:t>
            </a:r>
            <a:r>
              <a:rPr lang="zh-CN" altLang="en-US" dirty="0">
                <a:sym typeface="Symbol" panose="05050102010706020507" pitchFamily="18" charset="2"/>
              </a:rPr>
              <a:t>状态转换函数，即对于任意的</a:t>
            </a:r>
            <a:endParaRPr lang="en-US" altLang="zh-CN" dirty="0">
              <a:sym typeface="Symbol" panose="05050102010706020507" pitchFamily="18" charset="2"/>
            </a:endParaRPr>
          </a:p>
          <a:p>
            <a:pPr algn="ctr" eaLnBrk="0" hangingPunct="0">
              <a:spcBef>
                <a:spcPct val="0"/>
              </a:spcBef>
              <a:buClrTx/>
              <a:buSzTx/>
            </a:pP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0"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)</a:t>
            </a:r>
            <a:r>
              <a:rPr kumimoji="0"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×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′</a:t>
            </a:r>
            <a:endParaRPr kumimoji="0"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ctr" eaLnBrk="0" hangingPunct="0">
              <a:spcBef>
                <a:spcPct val="0"/>
              </a:spcBef>
              <a:buClrTx/>
              <a:buSzTx/>
            </a:pPr>
            <a:r>
              <a:rPr kumimoji="0" lang="en-US" altLang="zh-CN" i="1" dirty="0" smtClean="0">
                <a:solidFill>
                  <a:schemeClr val="tx1"/>
                </a:solidFill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δ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0"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= {(</a:t>
            </a:r>
            <a:r>
              <a:rPr kumimoji="0"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kumimoji="0" lang="en-US" altLang="zh-CN" baseline="-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0"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kumimoji="0" lang="en-US" altLang="zh-CN" baseline="-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0"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kumimoji="0" lang="en-US" altLang="zh-CN" baseline="-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), (</a:t>
            </a:r>
            <a:r>
              <a:rPr kumimoji="0"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kumimoji="0" lang="en-US" altLang="zh-CN" baseline="-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0"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kumimoji="0" lang="en-US" altLang="zh-CN" baseline="-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0"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kumimoji="0" lang="en-US" altLang="zh-CN" baseline="-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),…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, (</a:t>
            </a:r>
            <a:r>
              <a:rPr kumimoji="0" lang="en-US" altLang="zh-CN" i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i="1" baseline="-30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zh-CN" i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0" lang="en-US" altLang="zh-CN" i="1" baseline="-30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zh-CN" i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0" lang="en-US" altLang="zh-CN" i="1" baseline="-30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)}</a:t>
            </a:r>
          </a:p>
          <a:p>
            <a:pPr lvl="0" indent="266700" algn="l" eaLnBrk="0" hangingPunct="0">
              <a:spcBef>
                <a:spcPct val="0"/>
              </a:spcBef>
              <a:buClrTx/>
              <a:buSzTx/>
            </a:pPr>
            <a:endParaRPr kumimoji="0"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Times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068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eaLnBrk="0" hangingPunct="0">
              <a:spcBef>
                <a:spcPct val="0"/>
              </a:spcBef>
              <a:buClrTx/>
              <a:buSzTx/>
            </a:pPr>
            <a:r>
              <a:rPr lang="zh-CN" altLang="en-US" dirty="0" smtClean="0"/>
              <a:t>对于</a:t>
            </a:r>
            <a:r>
              <a:rPr lang="zh-CN" altLang="en-US" dirty="0"/>
              <a:t>一个给定的状态</a:t>
            </a:r>
            <a:r>
              <a:rPr lang="en-US" altLang="zh-CN" dirty="0"/>
              <a:t>q</a:t>
            </a:r>
            <a:r>
              <a:rPr lang="zh-CN" altLang="en-US" dirty="0"/>
              <a:t>和读入符号</a:t>
            </a:r>
            <a:r>
              <a:rPr lang="en-US" altLang="zh-CN" dirty="0"/>
              <a:t>X</a:t>
            </a:r>
            <a:r>
              <a:rPr lang="zh-CN" altLang="en-US" dirty="0"/>
              <a:t>，不确定图灵机可能有多种可选动作：可以有选择地进入状态</a:t>
            </a:r>
            <a:r>
              <a:rPr lang="en-US" altLang="zh-CN" dirty="0"/>
              <a:t>qi</a:t>
            </a:r>
            <a:r>
              <a:rPr lang="zh-CN" altLang="en-US" dirty="0"/>
              <a:t>，在当前</a:t>
            </a:r>
            <a:r>
              <a:rPr lang="zh-CN" altLang="en-US" dirty="0" smtClean="0"/>
              <a:t>读写头</a:t>
            </a:r>
            <a:r>
              <a:rPr lang="zh-CN" altLang="en-US" dirty="0"/>
              <a:t>扫描的单元印刷符号</a:t>
            </a:r>
            <a:r>
              <a:rPr lang="en-US" altLang="zh-CN" dirty="0"/>
              <a:t>Yi</a:t>
            </a:r>
            <a:r>
              <a:rPr lang="zh-CN" altLang="en-US" dirty="0"/>
              <a:t>，并按照</a:t>
            </a:r>
            <a:r>
              <a:rPr lang="en-US" altLang="zh-CN" dirty="0"/>
              <a:t>Di</a:t>
            </a:r>
            <a:r>
              <a:rPr lang="zh-CN" altLang="en-US" dirty="0"/>
              <a:t>移动</a:t>
            </a:r>
            <a:r>
              <a:rPr lang="zh-CN" altLang="en-US" dirty="0" smtClean="0"/>
              <a:t>读写头。</a:t>
            </a:r>
            <a:endParaRPr lang="en-US" altLang="zh-CN" dirty="0" smtClean="0"/>
          </a:p>
          <a:p>
            <a:pPr algn="l" eaLnBrk="0" hangingPunct="0">
              <a:spcBef>
                <a:spcPct val="0"/>
              </a:spcBef>
              <a:buClrTx/>
              <a:buSzTx/>
            </a:pPr>
            <a:endParaRPr lang="en-US" altLang="zh-CN" dirty="0"/>
          </a:p>
          <a:p>
            <a:pPr algn="l" eaLnBrk="0" hangingPunct="0">
              <a:spcBef>
                <a:spcPct val="0"/>
              </a:spcBef>
              <a:buClrTx/>
              <a:buSzTx/>
            </a:pPr>
            <a:r>
              <a:rPr lang="zh-CN" altLang="en-US" dirty="0" smtClean="0"/>
              <a:t>对于</a:t>
            </a:r>
            <a:r>
              <a:rPr lang="zh-CN" altLang="en-US" dirty="0"/>
              <a:t>输入</a:t>
            </a:r>
            <a:r>
              <a:rPr lang="zh-CN" altLang="en-US" dirty="0" smtClean="0"/>
              <a:t>串</a:t>
            </a:r>
            <a:r>
              <a:rPr lang="el-GR" altLang="zh-CN" dirty="0" smtClean="0"/>
              <a:t>ω</a:t>
            </a:r>
            <a:r>
              <a:rPr lang="zh-CN" altLang="en-US" dirty="0" smtClean="0"/>
              <a:t>，</a:t>
            </a:r>
            <a:r>
              <a:rPr lang="zh-CN" altLang="en-US" dirty="0"/>
              <a:t>若不确定的图灵机存在某些状态转换系列，能使不确定的图灵机处于</a:t>
            </a:r>
            <a:r>
              <a:rPr lang="zh-CN" altLang="en-US" dirty="0" smtClean="0"/>
              <a:t>接收状态，</a:t>
            </a:r>
            <a:r>
              <a:rPr lang="zh-CN" altLang="en-US" dirty="0"/>
              <a:t>则称不确定的图灵机能识别</a:t>
            </a:r>
            <a:r>
              <a:rPr lang="zh-CN" altLang="en-US" dirty="0" smtClean="0"/>
              <a:t>串</a:t>
            </a:r>
            <a:r>
              <a:rPr lang="el-GR" altLang="zh-CN" dirty="0" smtClean="0"/>
              <a:t>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l" eaLnBrk="0" hangingPunct="0">
              <a:spcBef>
                <a:spcPct val="0"/>
              </a:spcBef>
              <a:buClrTx/>
              <a:buSzTx/>
            </a:pPr>
            <a:endParaRPr lang="en-US" altLang="zh-CN" dirty="0"/>
          </a:p>
          <a:p>
            <a:pPr algn="l" eaLnBrk="0" hangingPunct="0">
              <a:spcBef>
                <a:spcPct val="0"/>
              </a:spcBef>
              <a:buClrTx/>
              <a:buSzTx/>
            </a:pPr>
            <a:r>
              <a:rPr lang="zh-CN" altLang="en-US" dirty="0"/>
              <a:t>定理</a:t>
            </a:r>
            <a:r>
              <a:rPr lang="zh-CN" altLang="en-US" dirty="0" smtClean="0"/>
              <a:t>：不确定的</a:t>
            </a:r>
            <a:r>
              <a:rPr lang="zh-CN" altLang="zh-CN" dirty="0" smtClean="0"/>
              <a:t>图灵机</a:t>
            </a:r>
            <a:r>
              <a:rPr lang="zh-CN" altLang="en-US" dirty="0" smtClean="0"/>
              <a:t>与确定的图灵机</a:t>
            </a:r>
            <a:r>
              <a:rPr lang="zh-CN" altLang="en-US" dirty="0"/>
              <a:t>等价。</a:t>
            </a:r>
            <a:endParaRPr lang="en-US" altLang="zh-CN" dirty="0"/>
          </a:p>
          <a:p>
            <a:pPr algn="l" eaLnBrk="0" hangingPunct="0">
              <a:spcBef>
                <a:spcPct val="0"/>
              </a:spcBef>
              <a:buClrTx/>
              <a:buSzTx/>
            </a:pPr>
            <a:endParaRPr lang="zh-CN" altLang="en-US" dirty="0"/>
          </a:p>
          <a:p>
            <a:pPr lvl="0" indent="266700" algn="l" eaLnBrk="0" hangingPunct="0">
              <a:spcBef>
                <a:spcPct val="0"/>
              </a:spcBef>
              <a:buClrTx/>
              <a:buSzTx/>
            </a:pPr>
            <a:endParaRPr kumimoji="0"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Times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71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6.4.4 </a:t>
            </a:r>
            <a:r>
              <a:rPr lang="zh-CN" altLang="en-US" dirty="0" smtClean="0"/>
              <a:t>多维图灵机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l" eaLnBrk="0" hangingPunct="0">
              <a:spcBef>
                <a:spcPct val="0"/>
              </a:spcBef>
              <a:buClrTx/>
              <a:buSzTx/>
            </a:pPr>
            <a:r>
              <a:rPr lang="zh-CN" altLang="zh-CN" dirty="0"/>
              <a:t>将图灵机的输入带扩展为多维的，这种图灵机的</a:t>
            </a:r>
            <a:r>
              <a:rPr lang="zh-CN" altLang="zh-CN" dirty="0" smtClean="0"/>
              <a:t>读写头</a:t>
            </a:r>
            <a:r>
              <a:rPr lang="zh-CN" altLang="zh-CN" dirty="0"/>
              <a:t>可以沿着多个维移动，该图灵机称为多维图灵机。如果图灵机的</a:t>
            </a:r>
            <a:r>
              <a:rPr lang="zh-CN" altLang="zh-CN" dirty="0" smtClean="0"/>
              <a:t>读写头</a:t>
            </a:r>
            <a:r>
              <a:rPr lang="zh-CN" altLang="zh-CN" dirty="0"/>
              <a:t>可以沿着</a:t>
            </a:r>
            <a:r>
              <a:rPr lang="en-US" altLang="zh-CN" i="1" dirty="0"/>
              <a:t>k</a:t>
            </a:r>
            <a:r>
              <a:rPr lang="zh-CN" altLang="zh-CN" dirty="0"/>
              <a:t>维移动，该图灵机称为</a:t>
            </a:r>
            <a:r>
              <a:rPr lang="en-US" altLang="zh-CN" i="1" dirty="0"/>
              <a:t>k</a:t>
            </a:r>
            <a:r>
              <a:rPr lang="zh-CN" altLang="zh-CN" dirty="0"/>
              <a:t>维图灵机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0" algn="l" eaLnBrk="0" hangingPunct="0">
              <a:spcBef>
                <a:spcPct val="0"/>
              </a:spcBef>
              <a:buClrTx/>
              <a:buSzTx/>
            </a:pPr>
            <a:endParaRPr lang="en-US" altLang="zh-CN" dirty="0"/>
          </a:p>
          <a:p>
            <a:pPr algn="l" eaLnBrk="0" hangingPunct="0">
              <a:spcBef>
                <a:spcPct val="0"/>
              </a:spcBef>
              <a:buClrTx/>
              <a:buSzTx/>
            </a:pPr>
            <a:r>
              <a:rPr lang="en-US" altLang="zh-CN" i="1" dirty="0"/>
              <a:t>k</a:t>
            </a:r>
            <a:r>
              <a:rPr lang="zh-CN" altLang="zh-CN" dirty="0"/>
              <a:t>维图灵机的输入带由</a:t>
            </a:r>
            <a:r>
              <a:rPr lang="en-US" altLang="zh-CN" i="1" dirty="0"/>
              <a:t>k</a:t>
            </a:r>
            <a:r>
              <a:rPr lang="zh-CN" altLang="zh-CN" dirty="0"/>
              <a:t>维单元阵列组成，</a:t>
            </a:r>
            <a:r>
              <a:rPr lang="zh-CN" altLang="zh-CN" dirty="0" smtClean="0"/>
              <a:t>读写头</a:t>
            </a:r>
            <a:r>
              <a:rPr lang="zh-CN" altLang="zh-CN" dirty="0"/>
              <a:t>可以在</a:t>
            </a:r>
            <a:r>
              <a:rPr lang="en-US" altLang="zh-CN" dirty="0"/>
              <a:t>2</a:t>
            </a:r>
            <a:r>
              <a:rPr lang="en-US" altLang="zh-CN" i="1" dirty="0"/>
              <a:t>k</a:t>
            </a:r>
            <a:r>
              <a:rPr lang="zh-CN" altLang="zh-CN" dirty="0"/>
              <a:t>个方向上移动。而且在所有的</a:t>
            </a:r>
            <a:r>
              <a:rPr lang="en-US" altLang="zh-CN" dirty="0"/>
              <a:t>2</a:t>
            </a:r>
            <a:r>
              <a:rPr lang="en-US" altLang="zh-CN" i="1" dirty="0"/>
              <a:t>k</a:t>
            </a:r>
            <a:r>
              <a:rPr lang="zh-CN" altLang="zh-CN" dirty="0"/>
              <a:t>个方向上都是无穷的，它的</a:t>
            </a:r>
            <a:r>
              <a:rPr lang="zh-CN" altLang="zh-CN" dirty="0" smtClean="0"/>
              <a:t>读写头</a:t>
            </a:r>
            <a:r>
              <a:rPr lang="zh-CN" altLang="zh-CN" dirty="0"/>
              <a:t>可以在</a:t>
            </a:r>
            <a:r>
              <a:rPr lang="en-US" altLang="zh-CN" dirty="0"/>
              <a:t>2</a:t>
            </a:r>
            <a:r>
              <a:rPr lang="en-US" altLang="zh-CN" i="1" dirty="0"/>
              <a:t>k</a:t>
            </a:r>
            <a:r>
              <a:rPr lang="zh-CN" altLang="zh-CN" dirty="0"/>
              <a:t>个方向中的任意一个上移动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algn="l" eaLnBrk="0" hangingPunct="0">
              <a:spcBef>
                <a:spcPct val="0"/>
              </a:spcBef>
              <a:buClrTx/>
              <a:buSzTx/>
            </a:pPr>
            <a:endParaRPr kumimoji="0"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Times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l" eaLnBrk="0" hangingPunct="0">
              <a:spcBef>
                <a:spcPct val="0"/>
              </a:spcBef>
              <a:buClrTx/>
              <a:buSzTx/>
            </a:pPr>
            <a:r>
              <a:rPr lang="zh-CN" altLang="en-US" dirty="0"/>
              <a:t>定理</a:t>
            </a:r>
            <a:r>
              <a:rPr lang="zh-CN" altLang="en-US" dirty="0" smtClean="0"/>
              <a:t>：多维</a:t>
            </a:r>
            <a:r>
              <a:rPr lang="zh-CN" altLang="zh-CN" dirty="0" smtClean="0"/>
              <a:t>图灵机</a:t>
            </a:r>
            <a:r>
              <a:rPr lang="zh-CN" altLang="en-US" dirty="0" smtClean="0"/>
              <a:t>与基本图灵机</a:t>
            </a:r>
            <a:r>
              <a:rPr lang="zh-CN" altLang="en-US" dirty="0"/>
              <a:t>等价。</a:t>
            </a:r>
            <a:endParaRPr lang="en-US" altLang="zh-CN" dirty="0"/>
          </a:p>
          <a:p>
            <a:pPr algn="l" eaLnBrk="0" hangingPunct="0">
              <a:spcBef>
                <a:spcPct val="0"/>
              </a:spcBef>
              <a:buClrTx/>
              <a:buSzTx/>
            </a:pPr>
            <a:endParaRPr kumimoji="0"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Times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l" eaLnBrk="0" hangingPunct="0">
              <a:spcBef>
                <a:spcPct val="0"/>
              </a:spcBef>
              <a:buClrTx/>
              <a:buSzTx/>
            </a:pPr>
            <a:endParaRPr kumimoji="0"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Times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84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6.4.5 </a:t>
            </a:r>
            <a:r>
              <a:rPr lang="zh-CN" altLang="en-US" dirty="0" smtClean="0"/>
              <a:t>其它图灵机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eaLnBrk="0" hangingPunct="0">
              <a:spcBef>
                <a:spcPct val="0"/>
              </a:spcBef>
              <a:buClrTx/>
              <a:buSzTx/>
            </a:pPr>
            <a:r>
              <a:rPr lang="zh-CN" altLang="zh-CN" dirty="0"/>
              <a:t>多头</a:t>
            </a:r>
            <a:r>
              <a:rPr lang="zh-CN" altLang="zh-CN" dirty="0" smtClean="0"/>
              <a:t>图灵机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 eaLnBrk="0" hangingPunct="0">
              <a:spcBef>
                <a:spcPct val="0"/>
              </a:spcBef>
              <a:buClrTx/>
              <a:buSzTx/>
            </a:pPr>
            <a:r>
              <a:rPr lang="zh-CN" altLang="zh-CN" dirty="0" smtClean="0"/>
              <a:t>只有</a:t>
            </a:r>
            <a:r>
              <a:rPr lang="zh-CN" altLang="zh-CN" dirty="0"/>
              <a:t>一条输入带，但有多个</a:t>
            </a:r>
            <a:r>
              <a:rPr lang="zh-CN" altLang="zh-CN" dirty="0" smtClean="0"/>
              <a:t>读写头。</a:t>
            </a:r>
            <a:endParaRPr lang="en-US" altLang="zh-CN" dirty="0" smtClean="0"/>
          </a:p>
          <a:p>
            <a:pPr algn="l" eaLnBrk="0" hangingPunct="0">
              <a:spcBef>
                <a:spcPct val="0"/>
              </a:spcBef>
              <a:buClrTx/>
              <a:buSzTx/>
            </a:pPr>
            <a:endParaRPr lang="en-US" altLang="zh-CN" dirty="0" smtClean="0"/>
          </a:p>
          <a:p>
            <a:pPr algn="l" eaLnBrk="0" hangingPunct="0">
              <a:spcBef>
                <a:spcPct val="0"/>
              </a:spcBef>
              <a:buClrTx/>
              <a:buSzTx/>
            </a:pPr>
            <a:r>
              <a:rPr lang="zh-CN" altLang="zh-CN" dirty="0"/>
              <a:t>离线</a:t>
            </a:r>
            <a:r>
              <a:rPr lang="zh-CN" altLang="zh-CN" dirty="0" smtClean="0"/>
              <a:t>图灵机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 eaLnBrk="0" hangingPunct="0">
              <a:spcBef>
                <a:spcPct val="0"/>
              </a:spcBef>
              <a:buClrTx/>
              <a:buSzTx/>
            </a:pPr>
            <a:r>
              <a:rPr lang="zh-CN" altLang="zh-CN" dirty="0" smtClean="0"/>
              <a:t>一</a:t>
            </a:r>
            <a:r>
              <a:rPr lang="zh-CN" altLang="zh-CN" dirty="0"/>
              <a:t>种多带图灵机，但对于其中一条输入带，只能读</a:t>
            </a:r>
            <a:r>
              <a:rPr lang="zh-CN" altLang="zh-CN" dirty="0" smtClean="0"/>
              <a:t>，不能写。</a:t>
            </a:r>
            <a:endParaRPr lang="en-US" altLang="zh-CN" dirty="0" smtClean="0"/>
          </a:p>
          <a:p>
            <a:pPr algn="l" eaLnBrk="0" hangingPunct="0">
              <a:spcBef>
                <a:spcPct val="0"/>
              </a:spcBef>
              <a:buClrTx/>
              <a:buSzTx/>
            </a:pPr>
            <a:endParaRPr lang="en-US" altLang="zh-CN" dirty="0" smtClean="0"/>
          </a:p>
          <a:p>
            <a:pPr algn="l" eaLnBrk="0" hangingPunct="0">
              <a:spcBef>
                <a:spcPct val="0"/>
              </a:spcBef>
              <a:buClrTx/>
              <a:buSzTx/>
            </a:pPr>
            <a:r>
              <a:rPr lang="zh-CN" altLang="en-US" dirty="0" smtClean="0"/>
              <a:t>在</a:t>
            </a:r>
            <a:r>
              <a:rPr lang="zh-CN" altLang="zh-CN" dirty="0" smtClean="0"/>
              <a:t>线图灵机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 eaLnBrk="0" hangingPunct="0">
              <a:spcBef>
                <a:spcPct val="0"/>
              </a:spcBef>
              <a:buClrTx/>
              <a:buSzTx/>
            </a:pPr>
            <a:r>
              <a:rPr lang="zh-CN" altLang="zh-CN" dirty="0" smtClean="0"/>
              <a:t>只</a:t>
            </a:r>
            <a:r>
              <a:rPr lang="zh-CN" altLang="zh-CN" dirty="0" smtClean="0"/>
              <a:t>允许</a:t>
            </a:r>
            <a:r>
              <a:rPr lang="zh-CN" altLang="en-US" dirty="0" smtClean="0"/>
              <a:t>只读带上的</a:t>
            </a:r>
            <a:r>
              <a:rPr lang="zh-CN" altLang="zh-CN" dirty="0" smtClean="0"/>
              <a:t>读头</a:t>
            </a:r>
            <a:r>
              <a:rPr lang="zh-CN" altLang="zh-CN" dirty="0"/>
              <a:t>从左</a:t>
            </a:r>
            <a:r>
              <a:rPr lang="zh-CN" altLang="zh-CN" dirty="0" smtClean="0"/>
              <a:t>向右</a:t>
            </a:r>
            <a:r>
              <a:rPr lang="zh-CN" altLang="zh-CN" dirty="0" smtClean="0"/>
              <a:t>移动</a:t>
            </a:r>
            <a:r>
              <a:rPr lang="zh-CN" altLang="zh-CN" dirty="0"/>
              <a:t>的</a:t>
            </a:r>
            <a:r>
              <a:rPr lang="zh-CN" altLang="zh-CN" dirty="0" smtClean="0"/>
              <a:t>离线图灵机</a:t>
            </a:r>
            <a:r>
              <a:rPr lang="zh-CN" altLang="en-US" dirty="0" smtClean="0"/>
              <a:t>。</a:t>
            </a:r>
            <a:endParaRPr kumimoji="0"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Times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l" eaLnBrk="0" hangingPunct="0">
              <a:spcBef>
                <a:spcPct val="0"/>
              </a:spcBef>
              <a:buClrTx/>
              <a:buSzTx/>
            </a:pPr>
            <a:endParaRPr kumimoji="0"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Times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507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 smtClean="0"/>
              <a:t>6.2 </a:t>
            </a:r>
            <a:r>
              <a:rPr lang="zh-CN" altLang="en-US" dirty="0" smtClean="0"/>
              <a:t>图灵机的格局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altLang="zh-CN" sz="2400" b="1" dirty="0" smtClean="0"/>
              <a:t>w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q</a:t>
            </a:r>
            <a:r>
              <a:rPr lang="en-US" altLang="zh-CN" sz="2400" b="1" dirty="0" smtClean="0"/>
              <a:t>w</a:t>
            </a:r>
            <a:r>
              <a:rPr lang="en-US" altLang="zh-CN" sz="2400" b="1" baseline="-25000" dirty="0" smtClean="0"/>
              <a:t>2</a:t>
            </a:r>
            <a:r>
              <a:rPr lang="en-US" altLang="zh-CN" sz="2400" b="1" dirty="0"/>
              <a:t>∈(∑′)*Q(∑</a:t>
            </a:r>
            <a:r>
              <a:rPr lang="en-US" altLang="zh-CN" sz="2400" b="1" dirty="0" smtClean="0"/>
              <a:t>′)*</a:t>
            </a:r>
          </a:p>
          <a:p>
            <a:r>
              <a:rPr lang="en-US" altLang="zh-CN" dirty="0" smtClean="0">
                <a:solidFill>
                  <a:srgbClr val="0033CC"/>
                </a:solidFill>
              </a:rPr>
              <a:t>w</a:t>
            </a:r>
            <a:r>
              <a:rPr lang="en-US" altLang="zh-CN" baseline="-25000" dirty="0" smtClean="0">
                <a:solidFill>
                  <a:srgbClr val="0033CC"/>
                </a:solidFill>
              </a:rPr>
              <a:t>1</a:t>
            </a:r>
            <a:r>
              <a:rPr lang="zh-CN" altLang="en-US" dirty="0" smtClean="0">
                <a:solidFill>
                  <a:srgbClr val="0033CC"/>
                </a:solidFill>
              </a:rPr>
              <a:t>是读写头左边带上的符号串</a:t>
            </a:r>
            <a:r>
              <a:rPr lang="en-US" altLang="zh-CN" dirty="0" smtClean="0">
                <a:solidFill>
                  <a:srgbClr val="0033CC"/>
                </a:solidFill>
              </a:rPr>
              <a:t>, </a:t>
            </a:r>
            <a:endParaRPr lang="zh-CN" altLang="en-US" dirty="0" smtClean="0">
              <a:solidFill>
                <a:srgbClr val="0033CC"/>
              </a:solidFill>
            </a:endParaRPr>
          </a:p>
          <a:p>
            <a:r>
              <a:rPr lang="en-US" altLang="zh-CN" dirty="0" smtClean="0">
                <a:solidFill>
                  <a:srgbClr val="0033CC"/>
                </a:solidFill>
              </a:rPr>
              <a:t>q</a:t>
            </a:r>
            <a:r>
              <a:rPr lang="zh-CN" altLang="en-US" dirty="0">
                <a:solidFill>
                  <a:srgbClr val="0033CC"/>
                </a:solidFill>
              </a:rPr>
              <a:t>是图灵机当前所处的状态</a:t>
            </a:r>
            <a:r>
              <a:rPr lang="en-US" altLang="zh-CN" dirty="0">
                <a:solidFill>
                  <a:srgbClr val="0033CC"/>
                </a:solidFill>
              </a:rPr>
              <a:t>, </a:t>
            </a:r>
            <a:endParaRPr lang="zh-CN" altLang="en-US" dirty="0">
              <a:solidFill>
                <a:srgbClr val="0033CC"/>
              </a:solidFill>
            </a:endParaRPr>
          </a:p>
          <a:p>
            <a:r>
              <a:rPr lang="en-US" altLang="zh-CN" dirty="0">
                <a:solidFill>
                  <a:srgbClr val="0033CC"/>
                </a:solidFill>
              </a:rPr>
              <a:t>w</a:t>
            </a:r>
            <a:r>
              <a:rPr lang="en-US" altLang="zh-CN" baseline="-25000" dirty="0">
                <a:solidFill>
                  <a:srgbClr val="0033CC"/>
                </a:solidFill>
              </a:rPr>
              <a:t>2</a:t>
            </a:r>
            <a:r>
              <a:rPr lang="zh-CN" altLang="en-US" dirty="0" smtClean="0">
                <a:solidFill>
                  <a:srgbClr val="0033CC"/>
                </a:solidFill>
              </a:rPr>
              <a:t>是读写头右边</a:t>
            </a:r>
            <a:r>
              <a:rPr lang="zh-CN" altLang="en-US" dirty="0">
                <a:solidFill>
                  <a:srgbClr val="0033CC"/>
                </a:solidFill>
              </a:rPr>
              <a:t>的带上的符号串。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6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eaLnBrk="0" hangingPunct="0">
              <a:spcBef>
                <a:spcPct val="0"/>
              </a:spcBef>
              <a:buClrTx/>
              <a:buSzTx/>
            </a:pPr>
            <a:r>
              <a:rPr lang="zh-CN" altLang="zh-CN" dirty="0" smtClean="0"/>
              <a:t>作为</a:t>
            </a:r>
            <a:r>
              <a:rPr lang="zh-CN" altLang="zh-CN" dirty="0"/>
              <a:t>枚举器的</a:t>
            </a:r>
            <a:r>
              <a:rPr lang="zh-CN" altLang="zh-CN" dirty="0" smtClean="0"/>
              <a:t>图灵机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 eaLnBrk="0" hangingPunct="0">
              <a:spcBef>
                <a:spcPct val="0"/>
              </a:spcBef>
              <a:buClrTx/>
              <a:buSzTx/>
            </a:pPr>
            <a:r>
              <a:rPr lang="zh-CN" altLang="en-US" dirty="0" smtClean="0"/>
              <a:t>基本图灵机识别语言</a:t>
            </a:r>
            <a:r>
              <a:rPr lang="en-US" altLang="zh-CN" dirty="0" smtClean="0"/>
              <a:t>L(M)</a:t>
            </a:r>
            <a:r>
              <a:rPr lang="zh-CN" altLang="en-US" dirty="0" smtClean="0"/>
              <a:t>，</a:t>
            </a:r>
            <a:r>
              <a:rPr lang="zh-CN" altLang="zh-CN" dirty="0" smtClean="0"/>
              <a:t>作为</a:t>
            </a:r>
            <a:r>
              <a:rPr lang="zh-CN" altLang="zh-CN" dirty="0"/>
              <a:t>枚举器的</a:t>
            </a:r>
            <a:r>
              <a:rPr lang="zh-CN" altLang="zh-CN" dirty="0" smtClean="0"/>
              <a:t>图灵机</a:t>
            </a:r>
            <a:r>
              <a:rPr lang="zh-CN" altLang="en-US" dirty="0" smtClean="0"/>
              <a:t>可</a:t>
            </a:r>
            <a:r>
              <a:rPr lang="zh-CN" altLang="zh-CN" dirty="0" smtClean="0"/>
              <a:t>产生语言</a:t>
            </a:r>
            <a:r>
              <a:rPr lang="en-US" altLang="zh-CN" dirty="0" smtClean="0"/>
              <a:t>G(M</a:t>
            </a:r>
            <a:r>
              <a:rPr lang="en-US" altLang="zh-CN" dirty="0"/>
              <a:t>)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algn="l" eaLnBrk="0" hangingPunct="0">
              <a:spcBef>
                <a:spcPct val="0"/>
              </a:spcBef>
              <a:buClrTx/>
              <a:buSzTx/>
            </a:pPr>
            <a:endParaRPr lang="en-US" altLang="zh-CN" dirty="0" smtClean="0"/>
          </a:p>
          <a:p>
            <a:pPr algn="l" eaLnBrk="0" hangingPunct="0">
              <a:spcBef>
                <a:spcPct val="0"/>
              </a:spcBef>
              <a:buClrTx/>
              <a:buSzTx/>
            </a:pPr>
            <a:r>
              <a:rPr lang="zh-CN" altLang="zh-CN" dirty="0" smtClean="0"/>
              <a:t>多</a:t>
            </a:r>
            <a:r>
              <a:rPr lang="zh-CN" altLang="zh-CN" dirty="0"/>
              <a:t>栈</a:t>
            </a:r>
            <a:r>
              <a:rPr lang="zh-CN" altLang="zh-CN" dirty="0" smtClean="0"/>
              <a:t>机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 eaLnBrk="0" hangingPunct="0">
              <a:spcBef>
                <a:spcPct val="0"/>
              </a:spcBef>
              <a:buClrTx/>
              <a:buSzTx/>
            </a:pPr>
            <a:r>
              <a:rPr lang="zh-CN" altLang="zh-CN" dirty="0"/>
              <a:t>多栈机具</a:t>
            </a:r>
            <a:r>
              <a:rPr lang="zh-CN" altLang="zh-CN" dirty="0" smtClean="0"/>
              <a:t>有</a:t>
            </a:r>
            <a:r>
              <a:rPr lang="zh-CN" altLang="zh-CN" dirty="0"/>
              <a:t>一条只读输入带和多条模拟堆栈的存储带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algn="l" eaLnBrk="0" hangingPunct="0">
              <a:spcBef>
                <a:spcPct val="0"/>
              </a:spcBef>
              <a:buClrTx/>
              <a:buSzTx/>
            </a:pPr>
            <a:endParaRPr lang="en-US" altLang="zh-CN" dirty="0" smtClean="0"/>
          </a:p>
          <a:p>
            <a:pPr algn="l" eaLnBrk="0" hangingPunct="0">
              <a:spcBef>
                <a:spcPct val="0"/>
              </a:spcBef>
              <a:buClrTx/>
              <a:buSzTx/>
            </a:pPr>
            <a:r>
              <a:rPr lang="zh-CN" altLang="zh-CN" dirty="0" smtClean="0"/>
              <a:t>计数机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 eaLnBrk="0" hangingPunct="0">
              <a:spcBef>
                <a:spcPct val="0"/>
              </a:spcBef>
              <a:buClrTx/>
              <a:buSzTx/>
            </a:pPr>
            <a:r>
              <a:rPr lang="zh-CN" altLang="zh-CN" dirty="0" smtClean="0"/>
              <a:t>一</a:t>
            </a:r>
            <a:r>
              <a:rPr lang="zh-CN" altLang="zh-CN" dirty="0"/>
              <a:t>种离线图灵机，具有一条只读输入带，和多条用于计数</a:t>
            </a:r>
            <a:r>
              <a:rPr lang="zh-CN" altLang="zh-CN" dirty="0" smtClean="0"/>
              <a:t>的存储带，</a:t>
            </a:r>
            <a:r>
              <a:rPr lang="zh-CN" altLang="zh-CN" dirty="0"/>
              <a:t>用带上读头到最左边符号的</a:t>
            </a:r>
            <a:r>
              <a:rPr lang="zh-CN" altLang="zh-CN" dirty="0" smtClean="0"/>
              <a:t>距离表示</a:t>
            </a:r>
            <a:r>
              <a:rPr lang="zh-CN" altLang="zh-CN" dirty="0"/>
              <a:t>所计的数</a:t>
            </a:r>
            <a:r>
              <a:rPr lang="zh-CN" altLang="zh-CN" dirty="0" smtClean="0"/>
              <a:t>。</a:t>
            </a:r>
            <a:endParaRPr kumimoji="0"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Times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l" eaLnBrk="0" hangingPunct="0">
              <a:spcBef>
                <a:spcPct val="0"/>
              </a:spcBef>
              <a:buClrTx/>
              <a:buSzTx/>
            </a:pPr>
            <a:endParaRPr kumimoji="0"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Times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l" eaLnBrk="0" hangingPunct="0">
              <a:spcBef>
                <a:spcPct val="0"/>
              </a:spcBef>
              <a:buClrTx/>
              <a:buSzTx/>
            </a:pPr>
            <a:endParaRPr kumimoji="0"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Times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411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随机存取机</a:t>
            </a:r>
            <a:endParaRPr lang="en-US" altLang="zh-CN" dirty="0" smtClean="0"/>
          </a:p>
          <a:p>
            <a:r>
              <a:rPr lang="zh-CN" altLang="en-US" dirty="0" smtClean="0"/>
              <a:t>随机存取</a:t>
            </a:r>
            <a:r>
              <a:rPr lang="zh-CN" altLang="en-US" dirty="0"/>
              <a:t>机（</a:t>
            </a:r>
            <a:r>
              <a:rPr lang="en-US" altLang="zh-CN" dirty="0"/>
              <a:t>Random Access Machine</a:t>
            </a:r>
            <a:r>
              <a:rPr lang="zh-CN" altLang="en-US" dirty="0"/>
              <a:t>，</a:t>
            </a:r>
            <a:r>
              <a:rPr lang="en-US" altLang="zh-CN" dirty="0"/>
              <a:t>RAM</a:t>
            </a:r>
            <a:r>
              <a:rPr lang="zh-CN" altLang="en-US" dirty="0"/>
              <a:t>）是更接近现代数字计算机</a:t>
            </a:r>
            <a:r>
              <a:rPr lang="zh-CN" altLang="en-US" dirty="0" smtClean="0"/>
              <a:t>的模型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随机存取机含有无穷多个存储单元，这些存储单元按照</a:t>
            </a:r>
            <a:r>
              <a:rPr lang="en-US" altLang="zh-CN" dirty="0"/>
              <a:t>0, 1, 2, </a:t>
            </a:r>
            <a:r>
              <a:rPr lang="zh-CN" altLang="en-US" dirty="0"/>
              <a:t>进行编号，每个存储单元可以存放一个任意整数。随机存取机还包含有穷个能保存任意整数的算术寄存器，这些整数可以译码成通常的各类计算机指令。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如果</a:t>
            </a:r>
            <a:r>
              <a:rPr lang="zh-CN" altLang="en-US" dirty="0"/>
              <a:t>选择一个适当的指令集合，随机存取</a:t>
            </a:r>
            <a:r>
              <a:rPr lang="zh-CN" altLang="en-US" dirty="0" smtClean="0"/>
              <a:t>机就</a:t>
            </a:r>
            <a:r>
              <a:rPr lang="zh-CN" altLang="en-US" dirty="0"/>
              <a:t>可以用来模拟任何现代数字计算机。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99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11" y="2340485"/>
            <a:ext cx="5187433" cy="400810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03848" y="4725144"/>
            <a:ext cx="5522405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600" b="0" dirty="0">
                <a:solidFill>
                  <a:srgbClr val="0033CC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【Automata, Computability and Complexity: </a:t>
            </a:r>
          </a:p>
          <a:p>
            <a:pPr algn="ctr">
              <a:buNone/>
            </a:pPr>
            <a:r>
              <a:rPr lang="en-US" altLang="zh-CN" sz="1600" b="0" dirty="0">
                <a:solidFill>
                  <a:srgbClr val="0033CC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Theory and Application 】 </a:t>
            </a:r>
            <a:r>
              <a:rPr lang="en-US" altLang="zh-CN" sz="1600" b="0" dirty="0" smtClean="0">
                <a:solidFill>
                  <a:srgbClr val="0033CC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P287</a:t>
            </a:r>
            <a:endParaRPr lang="zh-CN" altLang="en-US" sz="1600" b="0" dirty="0">
              <a:solidFill>
                <a:srgbClr val="0033CC"/>
              </a:solidFill>
              <a:latin typeface="Courier New" panose="02070309020205020404" pitchFamily="49" charset="0"/>
              <a:ea typeface="楷体" panose="02010609060101010101" pitchFamily="49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49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6.5 </a:t>
            </a:r>
            <a:r>
              <a:rPr lang="zh-CN" altLang="en-US" dirty="0" smtClean="0"/>
              <a:t>通用图灵机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zh-CN" dirty="0" smtClean="0"/>
              <a:t>通用</a:t>
            </a:r>
            <a:r>
              <a:rPr lang="zh-CN" altLang="zh-CN" dirty="0"/>
              <a:t>图灵机就是能够模拟所有的图灵机的图灵机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algn="ctr"/>
            <a:r>
              <a:rPr lang="en-US" altLang="zh-CN" sz="1600" dirty="0"/>
              <a:t>【Automata, Computability and Complexity: </a:t>
            </a:r>
          </a:p>
          <a:p>
            <a:pPr algn="ctr"/>
            <a:r>
              <a:rPr lang="en-US" altLang="zh-CN" sz="1600" dirty="0"/>
              <a:t>Theory and Application 】 P296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852936"/>
            <a:ext cx="7618861" cy="23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3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通用图灵机的输入串和识别过程</a:t>
            </a:r>
            <a:endParaRPr lang="en-US" altLang="zh-CN" dirty="0" smtClean="0"/>
          </a:p>
          <a:p>
            <a:r>
              <a:rPr lang="zh-CN" altLang="zh-CN" dirty="0" smtClean="0"/>
              <a:t>为了使通用图灵机模拟</a:t>
            </a:r>
            <a:r>
              <a:rPr lang="zh-CN" altLang="en-US" dirty="0" smtClean="0"/>
              <a:t>某个给定的</a:t>
            </a:r>
            <a:r>
              <a:rPr lang="zh-CN" altLang="zh-CN" dirty="0" smtClean="0"/>
              <a:t>图灵机，需要</a:t>
            </a:r>
            <a:r>
              <a:rPr lang="zh-CN" altLang="en-US" dirty="0" smtClean="0"/>
              <a:t>将给定的</a:t>
            </a:r>
            <a:r>
              <a:rPr lang="zh-CN" altLang="zh-CN" dirty="0" smtClean="0"/>
              <a:t>图灵机作为通用图灵机的输入</a:t>
            </a:r>
            <a:r>
              <a:rPr lang="zh-CN" altLang="en-US" dirty="0" smtClean="0"/>
              <a:t>串的一部分（第一部分）；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为了</a:t>
            </a:r>
            <a:r>
              <a:rPr lang="zh-CN" altLang="zh-CN" dirty="0" smtClean="0"/>
              <a:t>考察</a:t>
            </a:r>
            <a:r>
              <a:rPr lang="zh-CN" altLang="en-US" dirty="0" smtClean="0"/>
              <a:t>某个给定的</a:t>
            </a:r>
            <a:r>
              <a:rPr lang="zh-CN" altLang="zh-CN" dirty="0" smtClean="0"/>
              <a:t>输入</a:t>
            </a:r>
            <a:r>
              <a:rPr lang="zh-CN" altLang="zh-CN" dirty="0"/>
              <a:t>串是否</a:t>
            </a:r>
            <a:r>
              <a:rPr lang="zh-CN" altLang="zh-CN" dirty="0" smtClean="0"/>
              <a:t>被给定</a:t>
            </a:r>
            <a:r>
              <a:rPr lang="zh-CN" altLang="zh-CN" dirty="0"/>
              <a:t>的图灵机</a:t>
            </a:r>
            <a:r>
              <a:rPr lang="zh-CN" altLang="zh-CN" dirty="0" smtClean="0"/>
              <a:t>接收，</a:t>
            </a:r>
            <a:r>
              <a:rPr lang="zh-CN" altLang="en-US" dirty="0" smtClean="0"/>
              <a:t>还需要将给定的</a:t>
            </a:r>
            <a:r>
              <a:rPr lang="zh-CN" altLang="zh-CN" dirty="0" smtClean="0"/>
              <a:t>输入</a:t>
            </a:r>
            <a:r>
              <a:rPr lang="zh-CN" altLang="zh-CN" dirty="0"/>
              <a:t>串作为通用图灵机的</a:t>
            </a:r>
            <a:r>
              <a:rPr lang="zh-CN" altLang="zh-CN" dirty="0" smtClean="0"/>
              <a:t>输入</a:t>
            </a:r>
            <a:r>
              <a:rPr lang="zh-CN" altLang="en-US" dirty="0"/>
              <a:t>串的一部分</a:t>
            </a:r>
            <a:r>
              <a:rPr lang="zh-CN" altLang="en-US" dirty="0" smtClean="0"/>
              <a:t>（第二部分）；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zh-CN" dirty="0" smtClean="0"/>
              <a:t>由</a:t>
            </a:r>
            <a:r>
              <a:rPr lang="zh-CN" altLang="zh-CN" dirty="0"/>
              <a:t>通用</a:t>
            </a:r>
            <a:r>
              <a:rPr lang="zh-CN" altLang="zh-CN" dirty="0" smtClean="0"/>
              <a:t>图灵机模拟给定</a:t>
            </a:r>
            <a:r>
              <a:rPr lang="zh-CN" altLang="en-US" dirty="0"/>
              <a:t>的</a:t>
            </a:r>
            <a:r>
              <a:rPr lang="zh-CN" altLang="zh-CN" dirty="0" smtClean="0"/>
              <a:t>图灵机</a:t>
            </a:r>
            <a:r>
              <a:rPr lang="zh-CN" altLang="en-US" dirty="0" smtClean="0"/>
              <a:t>对给定的输入串的识别过程</a:t>
            </a:r>
            <a:r>
              <a:rPr lang="zh-CN" altLang="zh-CN" dirty="0" smtClean="0"/>
              <a:t>。如果</a:t>
            </a:r>
            <a:r>
              <a:rPr lang="zh-CN" altLang="en-US" dirty="0" smtClean="0"/>
              <a:t>给定的</a:t>
            </a:r>
            <a:r>
              <a:rPr lang="zh-CN" altLang="zh-CN" dirty="0" smtClean="0"/>
              <a:t>图灵机接收</a:t>
            </a:r>
            <a:r>
              <a:rPr lang="zh-CN" altLang="en-US" dirty="0" smtClean="0"/>
              <a:t>给定的</a:t>
            </a:r>
            <a:r>
              <a:rPr lang="zh-CN" altLang="zh-CN" dirty="0" smtClean="0"/>
              <a:t>输入</a:t>
            </a:r>
            <a:r>
              <a:rPr lang="zh-CN" altLang="zh-CN" dirty="0"/>
              <a:t>串，则通用</a:t>
            </a:r>
            <a:r>
              <a:rPr lang="zh-CN" altLang="zh-CN" dirty="0" smtClean="0"/>
              <a:t>图灵机接收</a:t>
            </a:r>
            <a:r>
              <a:rPr lang="zh-CN" altLang="en-US" dirty="0" smtClean="0"/>
              <a:t>自己的输入串（包含给定的</a:t>
            </a:r>
            <a:r>
              <a:rPr lang="zh-CN" altLang="zh-CN" dirty="0" smtClean="0"/>
              <a:t>图灵机和</a:t>
            </a:r>
            <a:r>
              <a:rPr lang="zh-CN" altLang="en-US" dirty="0" smtClean="0"/>
              <a:t>给定的</a:t>
            </a:r>
            <a:r>
              <a:rPr lang="zh-CN" altLang="zh-CN" dirty="0" smtClean="0"/>
              <a:t>输入串</a:t>
            </a:r>
            <a:r>
              <a:rPr lang="zh-CN" altLang="en-US" dirty="0" smtClean="0"/>
              <a:t>两部分内容）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9244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图灵机的编码</a:t>
            </a:r>
            <a:endParaRPr lang="en-US" altLang="zh-CN" dirty="0" smtClean="0"/>
          </a:p>
          <a:p>
            <a:r>
              <a:rPr lang="zh-CN" altLang="en-US" dirty="0" smtClean="0"/>
              <a:t>为了</a:t>
            </a:r>
            <a:r>
              <a:rPr lang="zh-CN" altLang="zh-CN" dirty="0" smtClean="0"/>
              <a:t>将图灵机作为通用图灵机的输入</a:t>
            </a:r>
            <a:r>
              <a:rPr lang="zh-CN" altLang="en-US" dirty="0" smtClean="0"/>
              <a:t>，需要</a:t>
            </a:r>
            <a:r>
              <a:rPr lang="zh-CN" altLang="zh-CN" dirty="0" smtClean="0"/>
              <a:t>将</a:t>
            </a:r>
            <a:r>
              <a:rPr lang="zh-CN" altLang="zh-CN" dirty="0"/>
              <a:t>图灵机</a:t>
            </a:r>
            <a:r>
              <a:rPr lang="zh-CN" altLang="en-US" dirty="0"/>
              <a:t>表示为一个</a:t>
            </a:r>
            <a:r>
              <a:rPr lang="zh-CN" altLang="en-US" dirty="0" smtClean="0"/>
              <a:t>串，这就</a:t>
            </a:r>
            <a:r>
              <a:rPr lang="zh-CN" altLang="zh-CN" dirty="0" smtClean="0"/>
              <a:t>需要</a:t>
            </a:r>
            <a:r>
              <a:rPr lang="zh-CN" altLang="zh-CN" dirty="0"/>
              <a:t>对</a:t>
            </a:r>
            <a:r>
              <a:rPr lang="zh-CN" altLang="zh-CN" dirty="0" smtClean="0"/>
              <a:t>图灵机</a:t>
            </a:r>
            <a:r>
              <a:rPr lang="zh-CN" altLang="en-US" dirty="0" smtClean="0"/>
              <a:t>进行</a:t>
            </a:r>
            <a:r>
              <a:rPr lang="zh-CN" altLang="zh-CN" dirty="0" smtClean="0"/>
              <a:t>统一的</a:t>
            </a:r>
            <a:r>
              <a:rPr lang="zh-CN" altLang="en-US" dirty="0" smtClean="0"/>
              <a:t>、</a:t>
            </a:r>
            <a:r>
              <a:rPr lang="zh-CN" altLang="zh-CN" dirty="0"/>
              <a:t>合理</a:t>
            </a:r>
            <a:r>
              <a:rPr lang="zh-CN" altLang="zh-CN" dirty="0" smtClean="0"/>
              <a:t>的编码</a:t>
            </a:r>
            <a:r>
              <a:rPr lang="zh-CN" altLang="en-US" dirty="0" smtClean="0"/>
              <a:t>。可选的</a:t>
            </a:r>
            <a:r>
              <a:rPr lang="zh-CN" altLang="zh-CN" dirty="0" smtClean="0"/>
              <a:t>编码方案有多种</a:t>
            </a:r>
            <a:r>
              <a:rPr lang="zh-CN" altLang="en-US" dirty="0" smtClean="0"/>
              <a:t>，</a:t>
            </a:r>
            <a:r>
              <a:rPr lang="zh-CN" altLang="zh-CN" dirty="0" smtClean="0"/>
              <a:t>一</a:t>
            </a:r>
            <a:r>
              <a:rPr lang="zh-CN" altLang="zh-CN" dirty="0"/>
              <a:t>种最简单的思路是</a:t>
            </a:r>
            <a:r>
              <a:rPr lang="zh-CN" altLang="zh-CN" dirty="0" smtClean="0"/>
              <a:t>：用</a:t>
            </a:r>
            <a:r>
              <a:rPr lang="en-US" altLang="zh-CN" dirty="0"/>
              <a:t>0</a:t>
            </a:r>
            <a:r>
              <a:rPr lang="zh-CN" altLang="zh-CN" dirty="0"/>
              <a:t>、</a:t>
            </a:r>
            <a:r>
              <a:rPr lang="en-US" altLang="zh-CN" dirty="0"/>
              <a:t>1</a:t>
            </a:r>
            <a:r>
              <a:rPr lang="zh-CN" altLang="zh-CN" dirty="0"/>
              <a:t>对图灵机的符号进行编码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zh-CN" dirty="0"/>
              <a:t>用</a:t>
            </a:r>
            <a:r>
              <a:rPr lang="en-US" altLang="zh-CN" dirty="0"/>
              <a:t>0</a:t>
            </a:r>
            <a:r>
              <a:rPr lang="zh-CN" altLang="zh-CN" dirty="0"/>
              <a:t>对图灵机的除了空白符号以外的其他符号进行</a:t>
            </a:r>
            <a:r>
              <a:rPr lang="zh-CN" altLang="zh-CN" dirty="0" smtClean="0"/>
              <a:t>编码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用</a:t>
            </a:r>
            <a:r>
              <a:rPr lang="en-US" altLang="zh-CN" dirty="0"/>
              <a:t>0</a:t>
            </a:r>
            <a:r>
              <a:rPr lang="zh-CN" altLang="zh-CN" dirty="0"/>
              <a:t>对图灵机的状态转换函数进行</a:t>
            </a:r>
            <a:r>
              <a:rPr lang="zh-CN" altLang="zh-CN" dirty="0" smtClean="0"/>
              <a:t>编码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r>
              <a:rPr lang="zh-CN" altLang="zh-CN" dirty="0"/>
              <a:t>使用</a:t>
            </a:r>
            <a:r>
              <a:rPr lang="en-US" altLang="zh-CN" dirty="0"/>
              <a:t>1</a:t>
            </a:r>
            <a:r>
              <a:rPr lang="zh-CN" altLang="zh-CN" dirty="0"/>
              <a:t>表示编码之间的</a:t>
            </a:r>
            <a:r>
              <a:rPr lang="zh-CN" altLang="zh-CN" dirty="0" smtClean="0"/>
              <a:t>分隔</a:t>
            </a:r>
            <a:r>
              <a:rPr lang="zh-CN" altLang="en-US" dirty="0" smtClean="0"/>
              <a:t>；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2076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</a:t>
            </a:r>
            <a:r>
              <a:rPr lang="en-US" altLang="zh-CN" dirty="0"/>
              <a:t>TM=(Q, </a:t>
            </a:r>
            <a:r>
              <a:rPr lang="el-GR" altLang="zh-CN" dirty="0" smtClean="0"/>
              <a:t>Σ</a:t>
            </a:r>
            <a:r>
              <a:rPr lang="en-US" altLang="zh-CN" dirty="0" smtClean="0"/>
              <a:t>, </a:t>
            </a:r>
            <a:r>
              <a:rPr lang="en-US" altLang="zh-CN" dirty="0"/>
              <a:t>q</a:t>
            </a:r>
            <a:r>
              <a:rPr lang="en-US" altLang="zh-CN" baseline="-25000" dirty="0"/>
              <a:t>0</a:t>
            </a:r>
            <a:r>
              <a:rPr lang="en-US" altLang="zh-CN" dirty="0"/>
              <a:t>, q</a:t>
            </a:r>
            <a:r>
              <a:rPr lang="en-US" altLang="zh-CN" baseline="-25000" dirty="0"/>
              <a:t>α</a:t>
            </a:r>
            <a:r>
              <a:rPr lang="en-US" altLang="zh-CN" dirty="0"/>
              <a:t>, δ)</a:t>
            </a:r>
            <a:r>
              <a:rPr lang="zh-CN" altLang="en-US" dirty="0"/>
              <a:t>是任意一个图灵机，</a:t>
            </a:r>
            <a:r>
              <a:rPr lang="zh-CN" altLang="en-US" dirty="0" smtClean="0"/>
              <a:t>其中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该图灵机有</a:t>
            </a:r>
            <a:r>
              <a:rPr lang="en-US" altLang="zh-CN" dirty="0"/>
              <a:t>n</a:t>
            </a:r>
            <a:r>
              <a:rPr lang="zh-CN" altLang="en-US" dirty="0"/>
              <a:t>个状态</a:t>
            </a:r>
            <a:r>
              <a:rPr lang="zh-CN" altLang="en-US" dirty="0" smtClean="0"/>
              <a:t>，编码分别为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852936"/>
            <a:ext cx="3068380" cy="15841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5085184"/>
            <a:ext cx="2632147" cy="3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1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图灵机有</a:t>
            </a:r>
            <a:r>
              <a:rPr lang="en-US" altLang="zh-CN" dirty="0"/>
              <a:t>m</a:t>
            </a:r>
            <a:r>
              <a:rPr lang="zh-CN" altLang="en-US" dirty="0"/>
              <a:t>个带上符号（其中前</a:t>
            </a:r>
            <a:r>
              <a:rPr lang="en-US" altLang="zh-CN" dirty="0"/>
              <a:t>k</a:t>
            </a:r>
            <a:r>
              <a:rPr lang="zh-CN" altLang="en-US" dirty="0"/>
              <a:t>个为输入符号</a:t>
            </a:r>
            <a:r>
              <a:rPr lang="zh-CN" altLang="en-US" dirty="0" smtClean="0"/>
              <a:t>），编码分别为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zh-CN" dirty="0"/>
              <a:t>图灵机编码的开始部分</a:t>
            </a:r>
            <a:r>
              <a:rPr lang="zh-CN" altLang="zh-CN" dirty="0" smtClean="0"/>
              <a:t>为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其中，</a:t>
            </a:r>
            <a:r>
              <a:rPr lang="en-US" altLang="zh-CN" dirty="0"/>
              <a:t>0</a:t>
            </a:r>
            <a:r>
              <a:rPr lang="en-US" altLang="zh-CN" baseline="30000" dirty="0"/>
              <a:t>s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en-US" altLang="zh-CN" baseline="30000" dirty="0"/>
              <a:t>t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en-US" altLang="zh-CN" baseline="30000" dirty="0"/>
              <a:t>r</a:t>
            </a:r>
            <a:r>
              <a:rPr lang="zh-CN" altLang="en-US" dirty="0"/>
              <a:t>分别代表开始状态、接收状态和拒绝状态对应的编码；</a:t>
            </a:r>
            <a:r>
              <a:rPr lang="en-US" altLang="zh-CN" dirty="0"/>
              <a:t>0</a:t>
            </a:r>
            <a:r>
              <a:rPr lang="en-US" altLang="zh-CN" baseline="30000" dirty="0"/>
              <a:t>u</a:t>
            </a:r>
            <a:r>
              <a:rPr lang="zh-CN" altLang="en-US" dirty="0"/>
              <a:t>代表输入带左端</a:t>
            </a:r>
            <a:r>
              <a:rPr lang="zh-CN" altLang="en-US" dirty="0" smtClean="0"/>
              <a:t>点的编码，令</a:t>
            </a:r>
            <a:r>
              <a:rPr lang="en-US" altLang="zh-CN" dirty="0" smtClean="0"/>
              <a:t>u=k+1</a:t>
            </a:r>
            <a:r>
              <a:rPr lang="zh-CN" altLang="en-US" dirty="0"/>
              <a:t>；</a:t>
            </a:r>
            <a:r>
              <a:rPr lang="en-US" altLang="zh-CN" dirty="0"/>
              <a:t>0</a:t>
            </a:r>
            <a:r>
              <a:rPr lang="en-US" altLang="zh-CN" baseline="30000" dirty="0"/>
              <a:t>v</a:t>
            </a:r>
            <a:r>
              <a:rPr lang="zh-CN" altLang="en-US" dirty="0"/>
              <a:t>代表输入带空白符号</a:t>
            </a:r>
            <a:r>
              <a:rPr lang="en-US" altLang="zh-CN" dirty="0"/>
              <a:t>B</a:t>
            </a:r>
            <a:r>
              <a:rPr lang="zh-CN" altLang="en-US" dirty="0"/>
              <a:t>的</a:t>
            </a:r>
            <a:r>
              <a:rPr lang="zh-CN" altLang="en-US" dirty="0" smtClean="0"/>
              <a:t>编码，令</a:t>
            </a:r>
            <a:r>
              <a:rPr lang="en-US" altLang="zh-CN" dirty="0" smtClean="0"/>
              <a:t>v=m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780928"/>
            <a:ext cx="3348211" cy="3303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3414678"/>
            <a:ext cx="2880320" cy="30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9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图灵机</a:t>
            </a:r>
            <a:r>
              <a:rPr lang="zh-CN" altLang="en-US" dirty="0" smtClean="0"/>
              <a:t>读写头</a:t>
            </a:r>
            <a:r>
              <a:rPr lang="zh-CN" altLang="en-US" dirty="0"/>
              <a:t>的移动方向为</a:t>
            </a:r>
            <a:r>
              <a:rPr lang="en-US" altLang="zh-CN" dirty="0" smtClean="0"/>
              <a:t>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</a:t>
            </a:r>
            <a:r>
              <a:rPr lang="zh-CN" altLang="en-US" dirty="0" smtClean="0"/>
              <a:t>、</a:t>
            </a:r>
            <a:r>
              <a:rPr lang="en-US" altLang="zh-CN" dirty="0" smtClean="0"/>
              <a:t>N</a:t>
            </a:r>
            <a:r>
              <a:rPr lang="zh-CN" altLang="en-US" dirty="0" smtClean="0"/>
              <a:t>，编码分别为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状态转换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编码为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整个图灵机状态转换函数的编码（使用</a:t>
            </a:r>
            <a:r>
              <a:rPr lang="en-US" altLang="zh-CN" dirty="0"/>
              <a:t>11</a:t>
            </a:r>
            <a:r>
              <a:rPr lang="zh-CN" altLang="en-US" dirty="0"/>
              <a:t>进行分隔，使用</a:t>
            </a:r>
            <a:r>
              <a:rPr lang="en-US" altLang="zh-CN" dirty="0"/>
              <a:t>111</a:t>
            </a:r>
            <a:r>
              <a:rPr lang="zh-CN" altLang="en-US" dirty="0"/>
              <a:t>作为开始和结束的标记</a:t>
            </a:r>
            <a:r>
              <a:rPr lang="zh-CN" altLang="en-US" dirty="0" smtClean="0"/>
              <a:t>）</a:t>
            </a:r>
            <a:r>
              <a:rPr lang="zh-CN" altLang="en-US" dirty="0"/>
              <a:t>，</a:t>
            </a:r>
            <a:r>
              <a:rPr lang="en-US" altLang="zh-CN" dirty="0" smtClean="0"/>
              <a:t>h</a:t>
            </a:r>
            <a:r>
              <a:rPr lang="zh-CN" altLang="en-US" dirty="0"/>
              <a:t>是转换函数的个数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708920"/>
            <a:ext cx="4752528" cy="3482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3403917"/>
            <a:ext cx="2331517" cy="3342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940" y="4111979"/>
            <a:ext cx="1831132" cy="2746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824" y="5301208"/>
            <a:ext cx="2627956" cy="32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6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图灵机输入符号串</a:t>
            </a:r>
            <a:r>
              <a:rPr lang="el-GR" altLang="zh-CN" dirty="0"/>
              <a:t>ω=</a:t>
            </a:r>
            <a:r>
              <a:rPr lang="en-US" altLang="zh-CN" dirty="0" smtClean="0"/>
              <a:t>y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y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…</a:t>
            </a:r>
            <a:r>
              <a:rPr lang="en-US" altLang="zh-CN" dirty="0" err="1" smtClean="0"/>
              <a:t>y</a:t>
            </a:r>
            <a:r>
              <a:rPr lang="en-US" altLang="zh-CN" baseline="-25000" dirty="0" err="1" smtClean="0"/>
              <a:t>n</a:t>
            </a:r>
            <a:r>
              <a:rPr lang="zh-CN" altLang="en-US" dirty="0" smtClean="0"/>
              <a:t>中的每一个符号，分别用对应</a:t>
            </a:r>
            <a:r>
              <a:rPr lang="zh-CN" altLang="en-US" dirty="0"/>
              <a:t>的</a:t>
            </a:r>
            <a:r>
              <a:rPr lang="zh-CN" altLang="en-US" dirty="0" smtClean="0"/>
              <a:t>编码表示，符号之间用</a:t>
            </a:r>
            <a:r>
              <a:rPr lang="en-US" altLang="zh-CN" dirty="0" smtClean="0"/>
              <a:t>1</a:t>
            </a:r>
            <a:r>
              <a:rPr lang="zh-CN" altLang="en-US" dirty="0"/>
              <a:t>分隔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最后</a:t>
            </a:r>
            <a:r>
              <a:rPr lang="zh-CN" altLang="en-US" dirty="0"/>
              <a:t>，得到图灵机的编码和</a:t>
            </a:r>
            <a:r>
              <a:rPr lang="zh-CN" altLang="en-US" dirty="0" smtClean="0"/>
              <a:t>输入符号串</a:t>
            </a:r>
            <a:r>
              <a:rPr lang="el-GR" altLang="zh-CN" dirty="0"/>
              <a:t>ω</a:t>
            </a:r>
            <a:r>
              <a:rPr lang="zh-CN" altLang="en-US" dirty="0" smtClean="0"/>
              <a:t>的</a:t>
            </a:r>
            <a:r>
              <a:rPr lang="zh-CN" altLang="en-US" dirty="0"/>
              <a:t>编码为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baseline="-25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861048"/>
            <a:ext cx="5544616" cy="29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0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 smtClean="0"/>
              <a:t>6.3 </a:t>
            </a:r>
            <a:r>
              <a:rPr lang="zh-CN" altLang="en-US" dirty="0" smtClean="0"/>
              <a:t>格局</a:t>
            </a:r>
            <a:r>
              <a:rPr lang="zh-CN" altLang="en-US" dirty="0"/>
              <a:t>的转换</a:t>
            </a:r>
          </a:p>
        </p:txBody>
      </p:sp>
      <p:sp>
        <p:nvSpPr>
          <p:cNvPr id="550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设图灵机</a:t>
            </a:r>
            <a:r>
              <a:rPr lang="zh-CN" altLang="en-US" dirty="0"/>
              <a:t>处于格局 </a:t>
            </a:r>
            <a:r>
              <a:rPr lang="en-US" altLang="zh-CN" dirty="0"/>
              <a:t>w</a:t>
            </a:r>
            <a:r>
              <a:rPr lang="en-US" altLang="zh-CN" baseline="-25000" dirty="0"/>
              <a:t>1</a:t>
            </a:r>
            <a:r>
              <a:rPr lang="en-US" altLang="zh-CN" dirty="0">
                <a:solidFill>
                  <a:srgbClr val="C00000"/>
                </a:solidFill>
              </a:rPr>
              <a:t>q</a:t>
            </a:r>
            <a:r>
              <a:rPr lang="en-US" altLang="zh-CN" dirty="0"/>
              <a:t>w</a:t>
            </a:r>
            <a:r>
              <a:rPr lang="en-US" altLang="zh-CN" baseline="-25000" dirty="0"/>
              <a:t>2</a:t>
            </a:r>
            <a:r>
              <a:rPr lang="en-US" altLang="zh-CN" dirty="0"/>
              <a:t>=r</a:t>
            </a:r>
            <a:r>
              <a:rPr lang="en-US" altLang="zh-CN" baseline="-25000" dirty="0"/>
              <a:t>1</a:t>
            </a:r>
            <a:r>
              <a:rPr lang="en-US" altLang="zh-CN" dirty="0"/>
              <a:t>y</a:t>
            </a:r>
            <a:r>
              <a:rPr lang="en-US" altLang="zh-CN" dirty="0">
                <a:solidFill>
                  <a:srgbClr val="C00000"/>
                </a:solidFill>
              </a:rPr>
              <a:t>q</a:t>
            </a:r>
            <a:r>
              <a:rPr lang="en-US" altLang="zh-CN" dirty="0"/>
              <a:t>xr</a:t>
            </a:r>
            <a:r>
              <a:rPr lang="en-US" altLang="zh-CN" baseline="-25000" dirty="0"/>
              <a:t>2</a:t>
            </a:r>
            <a:r>
              <a:rPr lang="en-US" altLang="zh-CN" dirty="0"/>
              <a:t>, </a:t>
            </a:r>
            <a:r>
              <a:rPr lang="zh-CN" altLang="en-US" dirty="0"/>
              <a:t>其中：</a:t>
            </a:r>
          </a:p>
          <a:p>
            <a:pPr lvl="1"/>
            <a:r>
              <a:rPr lang="en-US" altLang="zh-CN" dirty="0"/>
              <a:t>r</a:t>
            </a:r>
            <a:r>
              <a:rPr lang="en-US" altLang="zh-CN" baseline="-25000" dirty="0"/>
              <a:t>1</a:t>
            </a:r>
            <a:r>
              <a:rPr lang="en-US" altLang="zh-CN" dirty="0"/>
              <a:t>y=w</a:t>
            </a:r>
            <a:r>
              <a:rPr lang="en-US" altLang="zh-CN" baseline="-25000" dirty="0"/>
              <a:t>1</a:t>
            </a:r>
            <a:r>
              <a:rPr lang="en-US" altLang="zh-CN" dirty="0"/>
              <a:t>, (</a:t>
            </a:r>
            <a:r>
              <a:rPr lang="zh-CN" altLang="en-US" dirty="0"/>
              <a:t>若</a:t>
            </a:r>
            <a:r>
              <a:rPr lang="en-US" altLang="zh-CN" dirty="0"/>
              <a:t>w</a:t>
            </a:r>
            <a:r>
              <a:rPr lang="en-US" altLang="zh-CN" baseline="-25000" dirty="0"/>
              <a:t>1</a:t>
            </a:r>
            <a:r>
              <a:rPr lang="en-US" altLang="zh-CN" dirty="0"/>
              <a:t>=ε, </a:t>
            </a:r>
            <a:r>
              <a:rPr lang="zh-CN" altLang="en-US" dirty="0"/>
              <a:t>则</a:t>
            </a:r>
            <a:r>
              <a:rPr lang="en-US" altLang="zh-CN" dirty="0"/>
              <a:t>y=B, r</a:t>
            </a:r>
            <a:r>
              <a:rPr lang="en-US" altLang="zh-CN" baseline="-25000" dirty="0"/>
              <a:t>1</a:t>
            </a:r>
            <a:r>
              <a:rPr lang="en-US" altLang="zh-CN" dirty="0"/>
              <a:t>=ε)</a:t>
            </a:r>
          </a:p>
          <a:p>
            <a:pPr lvl="1"/>
            <a:r>
              <a:rPr lang="en-US" altLang="zh-CN" dirty="0"/>
              <a:t>xr</a:t>
            </a:r>
            <a:r>
              <a:rPr lang="en-US" altLang="zh-CN" baseline="-25000" dirty="0"/>
              <a:t>2</a:t>
            </a:r>
            <a:r>
              <a:rPr lang="en-US" altLang="zh-CN" dirty="0"/>
              <a:t>=w</a:t>
            </a:r>
            <a:r>
              <a:rPr lang="en-US" altLang="zh-CN" baseline="-25000" dirty="0"/>
              <a:t>2</a:t>
            </a:r>
            <a:r>
              <a:rPr lang="en-US" altLang="zh-CN" dirty="0"/>
              <a:t>, (</a:t>
            </a:r>
            <a:r>
              <a:rPr lang="zh-CN" altLang="en-US" dirty="0"/>
              <a:t>若</a:t>
            </a:r>
            <a:r>
              <a:rPr lang="en-US" altLang="zh-CN" dirty="0"/>
              <a:t>w</a:t>
            </a:r>
            <a:r>
              <a:rPr lang="en-US" altLang="zh-CN" baseline="-25000" dirty="0"/>
              <a:t>2</a:t>
            </a:r>
            <a:r>
              <a:rPr lang="en-US" altLang="zh-CN" dirty="0"/>
              <a:t>=ε, </a:t>
            </a:r>
            <a:r>
              <a:rPr lang="zh-CN" altLang="en-US" dirty="0" smtClean="0"/>
              <a:t>则</a:t>
            </a:r>
            <a:r>
              <a:rPr lang="en-US" altLang="zh-CN" dirty="0" smtClean="0"/>
              <a:t>x=B, r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=ε )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若没有</a:t>
            </a:r>
            <a:r>
              <a:rPr lang="zh-CN" altLang="en-US" dirty="0" smtClean="0"/>
              <a:t>定义</a:t>
            </a:r>
            <a:r>
              <a:rPr lang="en-US" altLang="zh-CN" dirty="0" smtClean="0"/>
              <a:t>δ(q</a:t>
            </a:r>
            <a:r>
              <a:rPr lang="en-US" altLang="zh-CN" dirty="0"/>
              <a:t>, x)</a:t>
            </a:r>
            <a:r>
              <a:rPr lang="zh-CN" altLang="en-US" dirty="0" smtClean="0"/>
              <a:t>，则图灵机</a:t>
            </a:r>
            <a:r>
              <a:rPr lang="zh-CN" altLang="en-US" dirty="0"/>
              <a:t>在格局</a:t>
            </a:r>
            <a:r>
              <a:rPr lang="en-US" altLang="zh-CN" dirty="0" smtClean="0"/>
              <a:t>w</a:t>
            </a:r>
            <a:r>
              <a:rPr lang="en-US" altLang="zh-CN" baseline="-25000" dirty="0" smtClean="0"/>
              <a:t>1</a:t>
            </a:r>
            <a:r>
              <a:rPr lang="en-US" altLang="zh-CN" dirty="0" smtClean="0">
                <a:solidFill>
                  <a:srgbClr val="C00000"/>
                </a:solidFill>
              </a:rPr>
              <a:t>q</a:t>
            </a:r>
            <a:r>
              <a:rPr lang="en-US" altLang="zh-CN" dirty="0" smtClean="0"/>
              <a:t>w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时停机。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若图灵机在</a:t>
            </a:r>
            <a:r>
              <a:rPr lang="en-US" altLang="zh-CN" dirty="0"/>
              <a:t>w</a:t>
            </a:r>
            <a:r>
              <a:rPr lang="en-US" altLang="zh-CN" baseline="-25000" dirty="0"/>
              <a:t>1</a:t>
            </a:r>
            <a:r>
              <a:rPr lang="en-US" altLang="zh-CN" dirty="0"/>
              <a:t>qw</a:t>
            </a:r>
            <a:r>
              <a:rPr lang="en-US" altLang="zh-CN" baseline="-25000" dirty="0"/>
              <a:t>2</a:t>
            </a:r>
            <a:r>
              <a:rPr lang="zh-CN" altLang="en-US" dirty="0"/>
              <a:t>上不停机</a:t>
            </a:r>
            <a:r>
              <a:rPr lang="en-US" altLang="zh-CN" dirty="0"/>
              <a:t>, </a:t>
            </a:r>
            <a:r>
              <a:rPr lang="zh-CN" altLang="en-US" dirty="0"/>
              <a:t>则如下定义格局的转换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例</a:t>
            </a:r>
            <a:r>
              <a:rPr lang="en-US" altLang="zh-CN" dirty="0"/>
              <a:t>6.27  TM=({q</a:t>
            </a:r>
            <a:r>
              <a:rPr lang="en-US" altLang="zh-CN" baseline="-25000" dirty="0"/>
              <a:t>1</a:t>
            </a:r>
            <a:r>
              <a:rPr lang="en-US" altLang="zh-CN" dirty="0"/>
              <a:t>, q</a:t>
            </a:r>
            <a:r>
              <a:rPr lang="en-US" altLang="zh-CN" baseline="-25000" dirty="0"/>
              <a:t>2</a:t>
            </a:r>
            <a:r>
              <a:rPr lang="en-US" altLang="zh-CN" dirty="0"/>
              <a:t>, q</a:t>
            </a:r>
            <a:r>
              <a:rPr lang="en-US" altLang="zh-CN" baseline="-25000" dirty="0"/>
              <a:t>3</a:t>
            </a:r>
            <a:r>
              <a:rPr lang="en-US" altLang="zh-CN" dirty="0"/>
              <a:t>, q</a:t>
            </a:r>
            <a:r>
              <a:rPr lang="en-US" altLang="zh-CN" baseline="-25000" dirty="0"/>
              <a:t>4</a:t>
            </a:r>
            <a:r>
              <a:rPr lang="en-US" altLang="zh-CN" dirty="0"/>
              <a:t> }, {a, b}, q</a:t>
            </a:r>
            <a:r>
              <a:rPr lang="en-US" altLang="zh-CN" baseline="-25000" dirty="0"/>
              <a:t>4</a:t>
            </a:r>
            <a:r>
              <a:rPr lang="en-US" altLang="zh-CN" dirty="0"/>
              <a:t>, q</a:t>
            </a:r>
            <a:r>
              <a:rPr lang="en-US" altLang="zh-CN" baseline="-25000" dirty="0"/>
              <a:t>3</a:t>
            </a:r>
            <a:r>
              <a:rPr lang="en-US" altLang="zh-CN" dirty="0"/>
              <a:t>, </a:t>
            </a:r>
            <a:r>
              <a:rPr lang="el-GR" altLang="zh-CN" dirty="0"/>
              <a:t>δ)</a:t>
            </a:r>
            <a:r>
              <a:rPr lang="zh-CN" altLang="el-GR" dirty="0"/>
              <a:t>，</a:t>
            </a:r>
            <a:r>
              <a:rPr lang="zh-CN" altLang="en-US" dirty="0"/>
              <a:t>其中</a:t>
            </a:r>
            <a:r>
              <a:rPr lang="el-GR" altLang="zh-CN" dirty="0"/>
              <a:t>δ</a:t>
            </a:r>
            <a:r>
              <a:rPr lang="zh-CN" altLang="en-US" dirty="0"/>
              <a:t>的定义如下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r>
              <a:rPr lang="zh-CN" altLang="en-US" dirty="0"/>
              <a:t>如果需要识别的串</a:t>
            </a:r>
            <a:r>
              <a:rPr lang="zh-CN" altLang="en-US" dirty="0" smtClean="0"/>
              <a:t>为：</a:t>
            </a:r>
            <a:endParaRPr lang="en-US" altLang="zh-CN" dirty="0" smtClean="0"/>
          </a:p>
          <a:p>
            <a:pPr algn="ctr"/>
            <a:r>
              <a:rPr lang="en-US" altLang="zh-CN" dirty="0" err="1" smtClean="0"/>
              <a:t>abaab</a:t>
            </a:r>
            <a:endParaRPr lang="en-US" altLang="zh-CN" dirty="0"/>
          </a:p>
          <a:p>
            <a:r>
              <a:rPr lang="zh-CN" altLang="en-US" dirty="0"/>
              <a:t>对应</a:t>
            </a:r>
            <a:r>
              <a:rPr lang="zh-CN" altLang="en-US" dirty="0" smtClean="0"/>
              <a:t>编码：</a:t>
            </a:r>
            <a:endParaRPr lang="zh-CN" altLang="en-US" dirty="0"/>
          </a:p>
          <a:p>
            <a:pPr algn="ctr"/>
            <a:r>
              <a:rPr lang="en-US" altLang="zh-CN" dirty="0" smtClean="0"/>
              <a:t>01001010100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3068960"/>
            <a:ext cx="1958178" cy="17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7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则</a:t>
            </a:r>
            <a:r>
              <a:rPr lang="zh-CN" altLang="en-US" dirty="0" smtClean="0"/>
              <a:t>图灵机和输入串的整体编码为：</a:t>
            </a:r>
            <a:endParaRPr lang="zh-CN" altLang="en-US" dirty="0"/>
          </a:p>
          <a:p>
            <a:r>
              <a:rPr lang="en-US" altLang="zh-CN" dirty="0" smtClean="0"/>
              <a:t>00001000001001000010001100010000011100001010000101011000010010100011010101010110100100100101100101001010110010010001000100011101001010100</a:t>
            </a:r>
          </a:p>
          <a:p>
            <a:endParaRPr lang="en-US" altLang="zh-CN" dirty="0"/>
          </a:p>
          <a:p>
            <a:r>
              <a:rPr lang="zh-CN" altLang="en-US" dirty="0"/>
              <a:t>将上述编码作为通用图灵机的输入，则通用图灵机</a:t>
            </a:r>
            <a:r>
              <a:rPr lang="zh-CN" altLang="en-US" dirty="0" smtClean="0"/>
              <a:t>能够识别出该图灵机的</a:t>
            </a:r>
            <a:r>
              <a:rPr lang="zh-CN" altLang="en-US" dirty="0"/>
              <a:t>状态、</a:t>
            </a:r>
            <a:r>
              <a:rPr lang="zh-CN" altLang="en-US" dirty="0" smtClean="0"/>
              <a:t>字母表、状态</a:t>
            </a:r>
            <a:r>
              <a:rPr lang="zh-CN" altLang="en-US" dirty="0"/>
              <a:t>转换函数和当前需要识别的</a:t>
            </a:r>
            <a:r>
              <a:rPr lang="zh-CN" altLang="en-US" dirty="0" smtClean="0"/>
              <a:t>串等信息。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241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通用图灵机的执行过程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780928"/>
            <a:ext cx="7933097" cy="12961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83" y="4221088"/>
            <a:ext cx="6926218" cy="14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0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定理：一个图灵机能够模拟另一个图灵机。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algn="ctr"/>
            <a:r>
              <a:rPr lang="en-US" altLang="zh-CN" sz="1600" dirty="0" smtClean="0"/>
              <a:t>【</a:t>
            </a:r>
            <a:r>
              <a:rPr lang="en-US" altLang="zh-CN" sz="1600" dirty="0"/>
              <a:t>Automata, Computability and Complexity: </a:t>
            </a:r>
          </a:p>
          <a:p>
            <a:pPr algn="ctr"/>
            <a:r>
              <a:rPr lang="en-US" altLang="zh-CN" sz="1600" dirty="0"/>
              <a:t>Theory and Application 】 </a:t>
            </a:r>
            <a:r>
              <a:rPr lang="en-US" altLang="zh-CN" sz="1600" dirty="0" smtClean="0"/>
              <a:t>P297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16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986918"/>
            <a:ext cx="7831605" cy="130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2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图灵完备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如果一系列操作数据的规则，可以用来</a:t>
            </a:r>
            <a:r>
              <a:rPr lang="zh-CN" altLang="en-US" dirty="0" smtClean="0"/>
              <a:t>模拟单带图灵机</a:t>
            </a:r>
            <a:r>
              <a:rPr lang="zh-CN" altLang="en-US" dirty="0"/>
              <a:t>，那么它就是图灵完备的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通用图灵机是图灵完备的。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现代</a:t>
            </a:r>
            <a:r>
              <a:rPr lang="zh-CN" altLang="en-US" dirty="0" smtClean="0"/>
              <a:t>数字计算机是图灵完备的。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程序设计</a:t>
            </a:r>
            <a:r>
              <a:rPr lang="zh-CN" altLang="en-US" dirty="0" smtClean="0"/>
              <a:t>语言</a:t>
            </a:r>
            <a:r>
              <a:rPr lang="zh-CN" altLang="en-US" dirty="0"/>
              <a:t>应该是图灵完备的。</a:t>
            </a:r>
          </a:p>
        </p:txBody>
      </p:sp>
    </p:spTree>
    <p:extLst>
      <p:ext uri="{BB962C8B-B14F-4D97-AF65-F5344CB8AC3E}">
        <p14:creationId xmlns:p14="http://schemas.microsoft.com/office/powerpoint/2010/main" val="217393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一个极小化</a:t>
            </a:r>
            <a:r>
              <a:rPr lang="zh-CN" altLang="en-US" dirty="0" smtClean="0"/>
              <a:t>的图灵完备的程序设计语言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只包含八个字符，所有的操作，都是由这八种字符组合完成。</a:t>
            </a:r>
          </a:p>
          <a:p>
            <a:endParaRPr lang="zh-CN" altLang="en-US" dirty="0"/>
          </a:p>
        </p:txBody>
      </p:sp>
      <p:pic>
        <p:nvPicPr>
          <p:cNvPr id="7169" name="Picture 1" descr="https://uestc.feishu.cn/space/api/box/stream/download/asynccode/?code=ZjdjMzRhOWY1ZDI2OGQzNWU5YjY4MDBlYzNhMjQ4MDhfeTFHdjVoSUZpSkU2VlFNMVNBa3VKaG5BSjB0OEFtS3hfVG9rZW46V3hxQmJGWU40b0pNb3V4Q3YyaGNEMHlRblFjXzE3Mjk1ODI2NDk6MTcyOTU4NjI0OV9W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30" y="2780928"/>
            <a:ext cx="7303084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64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虽然只有八个字符和八条规则，但这些规则能够模拟单带图灵机的所有功能，所以这个语言是图灵完备的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实例分析：以下程序的执行结果是什么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en-US" altLang="zh-CN" dirty="0" smtClean="0"/>
              <a:t>++++++++[&gt;++++[&gt;++&gt;+++&gt;+++&gt;+&lt;&lt;&lt;&lt;-]&gt;+&gt;+&gt;-&gt;&gt;+[&lt;]&lt;-]&gt;&gt;.&gt;---.+++++++..+++.&gt;&gt;.&lt;-.</a:t>
            </a:r>
          </a:p>
          <a:p>
            <a:endParaRPr lang="en-US" altLang="zh-CN" dirty="0"/>
          </a:p>
          <a:p>
            <a:r>
              <a:rPr lang="zh-CN" altLang="en-US" dirty="0"/>
              <a:t>答案是：</a:t>
            </a:r>
            <a:r>
              <a:rPr lang="en-US" altLang="zh-CN" dirty="0"/>
              <a:t>Hello World!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86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66" y="2362200"/>
            <a:ext cx="5251093" cy="3946525"/>
          </a:xfrm>
        </p:spPr>
      </p:pic>
    </p:spTree>
    <p:extLst>
      <p:ext uri="{BB962C8B-B14F-4D97-AF65-F5344CB8AC3E}">
        <p14:creationId xmlns:p14="http://schemas.microsoft.com/office/powerpoint/2010/main" val="359036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图灵完备</a:t>
            </a:r>
            <a:r>
              <a:rPr lang="zh-CN" altLang="en-US" dirty="0" smtClean="0"/>
              <a:t>的程序设计语言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altLang="zh-CN" sz="1200" dirty="0" smtClean="0"/>
              <a:t>https</a:t>
            </a:r>
            <a:r>
              <a:rPr lang="en-US" altLang="zh-CN" sz="1200" dirty="0"/>
              <a:t>://www.tiobe.com/tiobe-index</a:t>
            </a:r>
            <a:r>
              <a:rPr lang="en-US" altLang="zh-CN" sz="1200" dirty="0" smtClean="0"/>
              <a:t>/</a:t>
            </a:r>
            <a:endParaRPr lang="zh-CN" altLang="en-US" sz="1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625" y="2663653"/>
            <a:ext cx="4487461" cy="361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9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6.6 </a:t>
            </a:r>
            <a:r>
              <a:rPr lang="zh-CN" altLang="en-US" dirty="0" smtClean="0"/>
              <a:t>图灵机</a:t>
            </a:r>
            <a:r>
              <a:rPr lang="zh-CN" altLang="en-US" dirty="0"/>
              <a:t>与</a:t>
            </a:r>
            <a:r>
              <a:rPr lang="zh-CN" altLang="en-US" dirty="0" smtClean="0"/>
              <a:t>短语结构文法</a:t>
            </a:r>
            <a:endParaRPr lang="zh-CN" altLang="en-US" dirty="0"/>
          </a:p>
        </p:txBody>
      </p:sp>
      <p:sp>
        <p:nvSpPr>
          <p:cNvPr id="772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例子：构造文法，产生语言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L = </a:t>
            </a:r>
            <a:r>
              <a:rPr lang="zh-CN" altLang="en-US" dirty="0" smtClean="0"/>
              <a:t> </a:t>
            </a:r>
            <a:r>
              <a:rPr lang="en-US" altLang="zh-CN" dirty="0" smtClean="0"/>
              <a:t>{0</a:t>
            </a:r>
            <a:r>
              <a:rPr lang="en-US" altLang="zh-CN" baseline="30000" dirty="0" smtClean="0"/>
              <a:t>n</a:t>
            </a:r>
            <a:r>
              <a:rPr lang="en-US" altLang="zh-CN" dirty="0" smtClean="0"/>
              <a:t> | </a:t>
            </a:r>
            <a:r>
              <a:rPr lang="en-US" altLang="zh-CN" dirty="0"/>
              <a:t>n</a:t>
            </a:r>
            <a:r>
              <a:rPr lang="zh-CN" altLang="en-US" dirty="0"/>
              <a:t>为</a:t>
            </a:r>
            <a:r>
              <a:rPr lang="en-US" altLang="zh-CN" dirty="0"/>
              <a:t>2</a:t>
            </a:r>
            <a:r>
              <a:rPr lang="zh-CN" altLang="en-US" dirty="0"/>
              <a:t>的非负整数次</a:t>
            </a:r>
            <a:r>
              <a:rPr lang="zh-CN" altLang="en-US" dirty="0" smtClean="0"/>
              <a:t>幂</a:t>
            </a:r>
            <a:r>
              <a:rPr lang="en-US" altLang="zh-CN" dirty="0" smtClean="0"/>
              <a:t>}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文法</a:t>
            </a:r>
            <a:r>
              <a:rPr lang="en-US" altLang="zh-CN" dirty="0" smtClean="0"/>
              <a:t>G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：</a:t>
            </a:r>
            <a:endParaRPr lang="en-US" altLang="zh-CN" baseline="-25000" dirty="0" smtClean="0"/>
          </a:p>
          <a:p>
            <a:r>
              <a:rPr lang="en-US" altLang="zh-CN" dirty="0" smtClean="0"/>
              <a:t>	 S → 0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smtClean="0"/>
              <a:t> S → AC0B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smtClean="0"/>
              <a:t>C0 → 00C</a:t>
            </a:r>
            <a:endParaRPr lang="en-US" altLang="zh-CN" dirty="0"/>
          </a:p>
          <a:p>
            <a:r>
              <a:rPr lang="en-US" altLang="zh-CN" dirty="0"/>
              <a:t>	</a:t>
            </a:r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775856" y="3781491"/>
            <a:ext cx="1512168" cy="2160240"/>
          </a:xfrm>
          <a:prstGeom prst="rect">
            <a:avLst/>
          </a:prstGeom>
        </p:spPr>
        <p:txBody>
          <a:bodyPr/>
          <a:lstStyle>
            <a:lvl1pPr marL="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2000">
                <a:solidFill>
                  <a:srgbClr val="0033CC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1pPr>
            <a:lvl2pPr marL="4572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2pPr>
            <a:lvl3pPr marL="9144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18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3pPr>
            <a:lvl4pPr marL="13716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16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4pPr>
            <a:lvl5pPr marL="18288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16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0" dirty="0"/>
              <a:t>CB → DB</a:t>
            </a:r>
          </a:p>
          <a:p>
            <a:r>
              <a:rPr lang="en-US" altLang="zh-CN" b="0" dirty="0" smtClean="0"/>
              <a:t>0D </a:t>
            </a:r>
            <a:r>
              <a:rPr lang="en-US" altLang="zh-CN" b="0" dirty="0"/>
              <a:t>→ D0</a:t>
            </a:r>
          </a:p>
          <a:p>
            <a:r>
              <a:rPr lang="en-US" altLang="zh-CN" b="0" dirty="0" smtClean="0"/>
              <a:t>AD </a:t>
            </a:r>
            <a:r>
              <a:rPr lang="en-US" altLang="zh-CN" b="0" dirty="0"/>
              <a:t>→ AC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40152" y="3781491"/>
            <a:ext cx="1512168" cy="2160240"/>
          </a:xfrm>
          <a:prstGeom prst="rect">
            <a:avLst/>
          </a:prstGeom>
        </p:spPr>
        <p:txBody>
          <a:bodyPr/>
          <a:lstStyle>
            <a:lvl1pPr marL="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2000">
                <a:solidFill>
                  <a:srgbClr val="0033CC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1pPr>
            <a:lvl2pPr marL="4572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2pPr>
            <a:lvl3pPr marL="9144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18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3pPr>
            <a:lvl4pPr marL="13716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16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4pPr>
            <a:lvl5pPr marL="18288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16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0" dirty="0" smtClean="0"/>
              <a:t>CB → E</a:t>
            </a:r>
            <a:endParaRPr lang="en-US" altLang="zh-CN" b="0" dirty="0"/>
          </a:p>
          <a:p>
            <a:r>
              <a:rPr lang="en-US" altLang="zh-CN" b="0" dirty="0" smtClean="0"/>
              <a:t>0E → E0</a:t>
            </a:r>
            <a:endParaRPr lang="en-US" altLang="zh-CN" b="0" dirty="0"/>
          </a:p>
          <a:p>
            <a:r>
              <a:rPr lang="en-US" altLang="zh-CN" b="0" dirty="0" smtClean="0"/>
              <a:t>AE → </a:t>
            </a:r>
            <a:r>
              <a:rPr lang="el-GR" altLang="zh-CN" b="0" dirty="0" smtClean="0"/>
              <a:t>ε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8356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=&gt;</a:t>
            </a:r>
            <a:r>
              <a:rPr lang="zh-CN" altLang="en-US" dirty="0"/>
              <a:t>表示图灵机的格局转换</a:t>
            </a:r>
          </a:p>
        </p:txBody>
      </p:sp>
      <p:sp>
        <p:nvSpPr>
          <p:cNvPr id="90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若</a:t>
            </a:r>
            <a:r>
              <a:rPr lang="en-US" altLang="zh-CN" dirty="0"/>
              <a:t>δ(q, x)=(q′, x′, L), </a:t>
            </a:r>
            <a:r>
              <a:rPr lang="zh-CN" altLang="en-US" dirty="0"/>
              <a:t>则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y</a:t>
            </a:r>
            <a:r>
              <a:rPr lang="en-US" altLang="zh-CN" dirty="0">
                <a:solidFill>
                  <a:srgbClr val="C00000"/>
                </a:solidFill>
              </a:rPr>
              <a:t>q</a:t>
            </a:r>
            <a:r>
              <a:rPr lang="en-US" altLang="zh-CN" dirty="0">
                <a:solidFill>
                  <a:schemeClr val="tx1"/>
                </a:solidFill>
              </a:rPr>
              <a:t>xr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=&gt;r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rgbClr val="C00000"/>
                </a:solidFill>
              </a:rPr>
              <a:t>q′</a:t>
            </a:r>
            <a:r>
              <a:rPr lang="en-US" altLang="zh-CN" dirty="0">
                <a:solidFill>
                  <a:schemeClr val="tx1"/>
                </a:solidFill>
              </a:rPr>
              <a:t>yx′r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</a:p>
          <a:p>
            <a:endParaRPr lang="zh-CN" altLang="en-US" dirty="0"/>
          </a:p>
          <a:p>
            <a:r>
              <a:rPr lang="zh-CN" altLang="en-US" dirty="0"/>
              <a:t>若</a:t>
            </a:r>
            <a:r>
              <a:rPr lang="en-US" altLang="zh-CN" dirty="0"/>
              <a:t>δ(q, x)=(q′, x′, N), </a:t>
            </a:r>
            <a:r>
              <a:rPr lang="zh-CN" altLang="en-US" dirty="0"/>
              <a:t>则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y</a:t>
            </a:r>
            <a:r>
              <a:rPr lang="en-US" altLang="zh-CN" dirty="0">
                <a:solidFill>
                  <a:srgbClr val="C00000"/>
                </a:solidFill>
              </a:rPr>
              <a:t>q</a:t>
            </a:r>
            <a:r>
              <a:rPr lang="en-US" altLang="zh-CN" dirty="0">
                <a:solidFill>
                  <a:schemeClr val="tx1"/>
                </a:solidFill>
              </a:rPr>
              <a:t>xr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=&gt;r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y</a:t>
            </a:r>
            <a:r>
              <a:rPr lang="en-US" altLang="zh-CN" dirty="0">
                <a:solidFill>
                  <a:srgbClr val="C00000"/>
                </a:solidFill>
              </a:rPr>
              <a:t>q′</a:t>
            </a:r>
            <a:r>
              <a:rPr lang="en-US" altLang="zh-CN" dirty="0">
                <a:solidFill>
                  <a:schemeClr val="tx1"/>
                </a:solidFill>
              </a:rPr>
              <a:t>x′r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  <a:p>
            <a:r>
              <a:rPr lang="zh-CN" altLang="en-US" dirty="0"/>
              <a:t>若</a:t>
            </a:r>
            <a:r>
              <a:rPr lang="en-US" altLang="zh-CN" dirty="0"/>
              <a:t>δ(q, x)=(q′, x′, R), </a:t>
            </a:r>
            <a:r>
              <a:rPr lang="zh-CN" altLang="en-US" dirty="0"/>
              <a:t>则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y</a:t>
            </a:r>
            <a:r>
              <a:rPr lang="en-US" altLang="zh-CN" dirty="0">
                <a:solidFill>
                  <a:srgbClr val="C00000"/>
                </a:solidFill>
              </a:rPr>
              <a:t>q</a:t>
            </a:r>
            <a:r>
              <a:rPr lang="en-US" altLang="zh-CN" dirty="0">
                <a:solidFill>
                  <a:schemeClr val="tx1"/>
                </a:solidFill>
              </a:rPr>
              <a:t>xr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=&gt;r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yx′</a:t>
            </a:r>
            <a:r>
              <a:rPr lang="en-US" altLang="zh-CN" dirty="0">
                <a:solidFill>
                  <a:srgbClr val="C00000"/>
                </a:solidFill>
              </a:rPr>
              <a:t>q′</a:t>
            </a:r>
            <a:r>
              <a:rPr lang="en-US" altLang="zh-CN" dirty="0">
                <a:solidFill>
                  <a:schemeClr val="tx1"/>
                </a:solidFill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状态</a:t>
            </a:r>
            <a:r>
              <a:rPr lang="en-US" altLang="zh-CN" dirty="0">
                <a:solidFill>
                  <a:srgbClr val="C00000"/>
                </a:solidFill>
              </a:rPr>
              <a:t>q</a:t>
            </a:r>
            <a:r>
              <a:rPr lang="zh-CN" altLang="en-US" dirty="0"/>
              <a:t>是右结合的</a:t>
            </a:r>
            <a:r>
              <a:rPr lang="en-US" altLang="zh-CN" dirty="0"/>
              <a:t>, </a:t>
            </a:r>
            <a:r>
              <a:rPr lang="zh-CN" altLang="en-US" dirty="0"/>
              <a:t>即读写头始终位于状态</a:t>
            </a:r>
            <a:r>
              <a:rPr lang="en-US" altLang="zh-CN" dirty="0">
                <a:solidFill>
                  <a:srgbClr val="C00000"/>
                </a:solidFill>
              </a:rPr>
              <a:t>q</a:t>
            </a:r>
            <a:r>
              <a:rPr lang="zh-CN" altLang="en-US" dirty="0"/>
              <a:t>的右侧。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72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文法</a:t>
            </a:r>
            <a:r>
              <a:rPr lang="en-US" altLang="zh-CN" dirty="0" smtClean="0"/>
              <a:t>G</a:t>
            </a:r>
            <a:r>
              <a:rPr lang="en-US" altLang="zh-CN" baseline="-25000" dirty="0" smtClean="0"/>
              <a:t>2</a:t>
            </a:r>
            <a:r>
              <a:rPr lang="zh-CN" altLang="en-US" dirty="0"/>
              <a:t>：</a:t>
            </a:r>
            <a:endParaRPr lang="en-US" altLang="zh-CN" baseline="-25000" dirty="0"/>
          </a:p>
          <a:p>
            <a:r>
              <a:rPr lang="en-US" altLang="zh-CN" baseline="-25000" dirty="0"/>
              <a:t>	</a:t>
            </a:r>
            <a:r>
              <a:rPr lang="en-US" altLang="zh-CN" dirty="0"/>
              <a:t> S </a:t>
            </a:r>
            <a:r>
              <a:rPr lang="en-US" altLang="zh-CN" dirty="0" smtClean="0"/>
              <a:t>→ 0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smtClean="0"/>
              <a:t> S → AC0B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smtClean="0"/>
              <a:t>C0 → 00C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smtClean="0"/>
              <a:t>CB → DB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上述</a:t>
            </a:r>
            <a:r>
              <a:rPr lang="en-US" altLang="zh-CN" dirty="0" smtClean="0"/>
              <a:t>G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和</a:t>
            </a:r>
            <a:r>
              <a:rPr lang="en-US" altLang="zh-CN" dirty="0"/>
              <a:t>G</a:t>
            </a:r>
            <a:r>
              <a:rPr lang="en-US" altLang="zh-CN" baseline="-25000" dirty="0"/>
              <a:t>2</a:t>
            </a:r>
            <a:r>
              <a:rPr lang="zh-CN" altLang="en-US" dirty="0"/>
              <a:t>文法都是</a:t>
            </a:r>
            <a:r>
              <a:rPr lang="zh-CN" altLang="en-US" dirty="0" smtClean="0"/>
              <a:t>短语结构文法，根据</a:t>
            </a:r>
            <a:r>
              <a:rPr lang="zh-CN" altLang="en-US" dirty="0"/>
              <a:t>文法的构造思想，可以很容易的构造出识别该语言的图灵机。</a:t>
            </a:r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775856" y="2701371"/>
            <a:ext cx="1512168" cy="2160240"/>
          </a:xfrm>
          <a:prstGeom prst="rect">
            <a:avLst/>
          </a:prstGeom>
        </p:spPr>
        <p:txBody>
          <a:bodyPr/>
          <a:lstStyle>
            <a:lvl1pPr marL="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2000">
                <a:solidFill>
                  <a:srgbClr val="0033CC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1pPr>
            <a:lvl2pPr marL="4572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2pPr>
            <a:lvl3pPr marL="9144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18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3pPr>
            <a:lvl4pPr marL="13716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16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4pPr>
            <a:lvl5pPr marL="18288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16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0" dirty="0" smtClean="0"/>
              <a:t>0D → D00</a:t>
            </a:r>
            <a:endParaRPr lang="en-US" altLang="zh-CN" b="0" dirty="0"/>
          </a:p>
          <a:p>
            <a:r>
              <a:rPr lang="en-US" altLang="zh-CN" b="0" dirty="0" smtClean="0"/>
              <a:t>AD → AC</a:t>
            </a:r>
          </a:p>
          <a:p>
            <a:r>
              <a:rPr lang="en-US" altLang="zh-CN" b="0" dirty="0" smtClean="0"/>
              <a:t>CB → E</a:t>
            </a:r>
            <a:endParaRPr lang="en-US" altLang="zh-CN" b="0" dirty="0"/>
          </a:p>
          <a:p>
            <a:r>
              <a:rPr lang="en-US" altLang="zh-CN" b="0" dirty="0" smtClean="0"/>
              <a:t>0E → E0</a:t>
            </a:r>
            <a:endParaRPr lang="en-US" altLang="zh-CN" b="0" dirty="0"/>
          </a:p>
          <a:p>
            <a:endParaRPr lang="en-US" altLang="zh-CN" b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796136" y="2701371"/>
            <a:ext cx="1512168" cy="2160240"/>
          </a:xfrm>
          <a:prstGeom prst="rect">
            <a:avLst/>
          </a:prstGeom>
        </p:spPr>
        <p:txBody>
          <a:bodyPr/>
          <a:lstStyle>
            <a:lvl1pPr marL="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2000">
                <a:solidFill>
                  <a:srgbClr val="0033CC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1pPr>
            <a:lvl2pPr marL="4572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2pPr>
            <a:lvl3pPr marL="9144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18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3pPr>
            <a:lvl4pPr marL="13716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16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4pPr>
            <a:lvl5pPr marL="18288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16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0" dirty="0"/>
              <a:t>AE → </a:t>
            </a:r>
            <a:r>
              <a:rPr lang="el-GR" altLang="zh-CN" b="0" dirty="0"/>
              <a:t>ε</a:t>
            </a:r>
            <a:endParaRPr lang="en-US" altLang="zh-CN" b="0" dirty="0"/>
          </a:p>
          <a:p>
            <a:r>
              <a:rPr lang="en-US" altLang="zh-CN" b="0" dirty="0"/>
              <a:t>AC → F</a:t>
            </a:r>
          </a:p>
          <a:p>
            <a:r>
              <a:rPr lang="en-US" altLang="zh-CN" b="0" dirty="0"/>
              <a:t>F0 → 0F</a:t>
            </a:r>
          </a:p>
          <a:p>
            <a:r>
              <a:rPr lang="en-US" altLang="zh-CN" b="0" dirty="0"/>
              <a:t>FB → </a:t>
            </a:r>
            <a:r>
              <a:rPr lang="el-GR" altLang="zh-CN" b="0" dirty="0"/>
              <a:t>ε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61693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定理</a:t>
            </a:r>
            <a:endParaRPr lang="zh-CN" altLang="en-US" dirty="0"/>
          </a:p>
        </p:txBody>
      </p:sp>
      <p:sp>
        <p:nvSpPr>
          <p:cNvPr id="772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定理</a:t>
            </a:r>
            <a:r>
              <a:rPr lang="en-US" altLang="zh-CN" dirty="0" smtClean="0"/>
              <a:t>1. </a:t>
            </a:r>
            <a:r>
              <a:rPr lang="zh-CN" altLang="en-US" dirty="0" smtClean="0"/>
              <a:t>任</a:t>
            </a:r>
            <a:r>
              <a:rPr lang="zh-CN" altLang="en-US" dirty="0"/>
              <a:t>一短语结构文法</a:t>
            </a:r>
            <a:r>
              <a:rPr lang="en-US" altLang="zh-CN" dirty="0"/>
              <a:t>G</a:t>
            </a:r>
            <a:r>
              <a:rPr lang="zh-CN" altLang="en-US" dirty="0"/>
              <a:t>，存在图灵机</a:t>
            </a:r>
            <a:r>
              <a:rPr lang="en-US" altLang="zh-CN" dirty="0"/>
              <a:t>M</a:t>
            </a:r>
            <a:r>
              <a:rPr lang="zh-CN" altLang="en-US" dirty="0"/>
              <a:t>，使得</a:t>
            </a:r>
            <a:r>
              <a:rPr lang="en-US" altLang="zh-CN" dirty="0"/>
              <a:t>L(M)=L(G)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证明过程</a:t>
            </a:r>
            <a:r>
              <a:rPr lang="zh-CN" altLang="en-US" dirty="0" smtClean="0"/>
              <a:t>：根据</a:t>
            </a:r>
            <a:r>
              <a:rPr lang="en-US" altLang="zh-CN" dirty="0"/>
              <a:t>PSG</a:t>
            </a:r>
            <a:r>
              <a:rPr lang="zh-CN" altLang="en-US" dirty="0"/>
              <a:t>，</a:t>
            </a:r>
            <a:r>
              <a:rPr lang="zh-CN" altLang="en-US" dirty="0" smtClean="0"/>
              <a:t>构造</a:t>
            </a:r>
            <a:r>
              <a:rPr lang="en-US" altLang="zh-CN" dirty="0" smtClean="0"/>
              <a:t>TM</a:t>
            </a:r>
            <a:r>
              <a:rPr lang="zh-CN" altLang="en-US" dirty="0" smtClean="0"/>
              <a:t>过程。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690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E4C7AF3-1ED5-41ED-9C5D-774069630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442771"/>
            <a:ext cx="7321926" cy="13462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DA07D5-A5D5-44D0-8232-7405CB23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3" y="3940422"/>
            <a:ext cx="7321926" cy="19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9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定理</a:t>
            </a:r>
            <a:endParaRPr lang="zh-CN" altLang="en-US" dirty="0"/>
          </a:p>
        </p:txBody>
      </p:sp>
      <p:sp>
        <p:nvSpPr>
          <p:cNvPr id="772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定理</a:t>
            </a:r>
            <a:r>
              <a:rPr lang="en-US" altLang="zh-CN" dirty="0"/>
              <a:t>2. </a:t>
            </a:r>
            <a:r>
              <a:rPr lang="zh-CN" altLang="en-US" dirty="0"/>
              <a:t>任一图灵机</a:t>
            </a:r>
            <a:r>
              <a:rPr lang="en-US" altLang="zh-CN" dirty="0"/>
              <a:t>M</a:t>
            </a:r>
            <a:r>
              <a:rPr lang="zh-CN" altLang="en-US" dirty="0"/>
              <a:t>，存在短语结构文法</a:t>
            </a:r>
            <a:r>
              <a:rPr lang="en-US" altLang="zh-CN" dirty="0"/>
              <a:t>G </a:t>
            </a:r>
            <a:r>
              <a:rPr lang="zh-CN" altLang="en-US" dirty="0"/>
              <a:t>，使得</a:t>
            </a:r>
            <a:r>
              <a:rPr lang="en-US" altLang="zh-CN" dirty="0"/>
              <a:t>L(G)=L(M)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证明过程</a:t>
            </a:r>
            <a:r>
              <a:rPr lang="zh-CN" altLang="en-US" dirty="0" smtClean="0"/>
              <a:t>：根据</a:t>
            </a:r>
            <a:r>
              <a:rPr lang="en-US" altLang="zh-CN" dirty="0" smtClean="0"/>
              <a:t>TM</a:t>
            </a:r>
            <a:r>
              <a:rPr lang="zh-CN" altLang="en-US" dirty="0" smtClean="0"/>
              <a:t>，构造</a:t>
            </a:r>
            <a:r>
              <a:rPr lang="en-US" altLang="zh-CN" dirty="0" smtClean="0"/>
              <a:t>PSG</a:t>
            </a:r>
            <a:r>
              <a:rPr lang="zh-CN" altLang="en-US" dirty="0" smtClean="0"/>
              <a:t>的过程。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423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1116094-3FEF-4C87-8714-6759EE914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2348880"/>
            <a:ext cx="777686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0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E4B962-2CE0-4C7B-9E72-F1E1A7CE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92696"/>
            <a:ext cx="8136903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6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6.7 </a:t>
            </a:r>
            <a:r>
              <a:rPr lang="zh-CN" altLang="en-US" dirty="0" smtClean="0"/>
              <a:t>线性</a:t>
            </a:r>
            <a:r>
              <a:rPr lang="zh-CN" altLang="en-US" dirty="0"/>
              <a:t>有界自动机与上下文相关文法</a:t>
            </a:r>
          </a:p>
        </p:txBody>
      </p:sp>
      <p:sp>
        <p:nvSpPr>
          <p:cNvPr id="772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线性有界自动机（</a:t>
            </a:r>
            <a:r>
              <a:rPr lang="en-US" altLang="zh-CN" dirty="0"/>
              <a:t>LBA</a:t>
            </a:r>
            <a:r>
              <a:rPr lang="zh-CN" altLang="en-US" dirty="0"/>
              <a:t>）是一种特殊的图灵机</a:t>
            </a:r>
            <a:r>
              <a:rPr lang="zh-CN" altLang="en-US" dirty="0" smtClean="0"/>
              <a:t>，它</a:t>
            </a:r>
            <a:r>
              <a:rPr lang="zh-CN" altLang="en-US" dirty="0"/>
              <a:t>满足</a:t>
            </a:r>
            <a:r>
              <a:rPr lang="zh-CN" altLang="en-US" dirty="0" smtClean="0"/>
              <a:t>以下条件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(</a:t>
            </a:r>
            <a:r>
              <a:rPr lang="en-US" altLang="zh-CN" dirty="0"/>
              <a:t>1) </a:t>
            </a:r>
            <a:r>
              <a:rPr lang="zh-CN" altLang="en-US" dirty="0"/>
              <a:t>输入字母表包含两个特殊的符号</a:t>
            </a:r>
            <a:r>
              <a:rPr lang="en-US" altLang="zh-CN" dirty="0">
                <a:sym typeface="Symbol" pitchFamily="18" charset="2"/>
              </a:rPr>
              <a:t>Ȼ</a:t>
            </a:r>
            <a:r>
              <a:rPr lang="zh-CN" altLang="en-US" dirty="0">
                <a:sym typeface="Symbol" pitchFamily="18" charset="2"/>
              </a:rPr>
              <a:t>和</a:t>
            </a:r>
            <a:r>
              <a:rPr lang="en-US" altLang="zh-CN" dirty="0">
                <a:sym typeface="Symbol" pitchFamily="18" charset="2"/>
              </a:rPr>
              <a:t>$</a:t>
            </a:r>
            <a:r>
              <a:rPr lang="zh-CN" altLang="en-US" dirty="0">
                <a:sym typeface="Symbol" pitchFamily="18" charset="2"/>
              </a:rPr>
              <a:t>，分别作为输入串的左端标志和右端</a:t>
            </a:r>
            <a:r>
              <a:rPr lang="zh-CN" altLang="en-US" dirty="0" smtClean="0">
                <a:sym typeface="Symbol" pitchFamily="18" charset="2"/>
              </a:rPr>
              <a:t>标志；</a:t>
            </a:r>
            <a:endParaRPr lang="en-US" altLang="zh-CN" dirty="0">
              <a:sym typeface="Symbol" pitchFamily="18" charset="2"/>
            </a:endParaRPr>
          </a:p>
          <a:p>
            <a:endParaRPr lang="en-US" altLang="zh-CN" dirty="0" smtClean="0"/>
          </a:p>
          <a:p>
            <a:r>
              <a:rPr lang="en-US" altLang="zh-CN" dirty="0" smtClean="0"/>
              <a:t>(</a:t>
            </a:r>
            <a:r>
              <a:rPr lang="en-US" altLang="zh-CN" dirty="0"/>
              <a:t>2</a:t>
            </a:r>
            <a:r>
              <a:rPr lang="en-US" altLang="zh-CN" dirty="0" smtClean="0"/>
              <a:t>) </a:t>
            </a:r>
            <a:r>
              <a:rPr lang="zh-CN" altLang="en-US" dirty="0" smtClean="0"/>
              <a:t>它</a:t>
            </a:r>
            <a:r>
              <a:rPr lang="zh-CN" altLang="en-US" dirty="0"/>
              <a:t>的</a:t>
            </a:r>
            <a:r>
              <a:rPr lang="zh-CN" altLang="en-US" dirty="0" smtClean="0"/>
              <a:t>读写头只能</a:t>
            </a:r>
            <a:r>
              <a:rPr lang="zh-CN" altLang="en-US" dirty="0"/>
              <a:t>在</a:t>
            </a:r>
            <a:r>
              <a:rPr lang="en-US" altLang="zh-CN" dirty="0">
                <a:sym typeface="Symbol" pitchFamily="18" charset="2"/>
              </a:rPr>
              <a:t>Ȼ</a:t>
            </a:r>
            <a:r>
              <a:rPr lang="zh-CN" altLang="en-US" dirty="0">
                <a:sym typeface="Symbol" pitchFamily="18" charset="2"/>
              </a:rPr>
              <a:t>和</a:t>
            </a:r>
            <a:r>
              <a:rPr lang="en-US" altLang="zh-CN" dirty="0">
                <a:sym typeface="Symbol" pitchFamily="18" charset="2"/>
              </a:rPr>
              <a:t>$</a:t>
            </a:r>
            <a:r>
              <a:rPr lang="zh-CN" altLang="en-US" dirty="0">
                <a:sym typeface="Symbol" pitchFamily="18" charset="2"/>
              </a:rPr>
              <a:t>之间移动</a:t>
            </a:r>
            <a:r>
              <a:rPr lang="zh-CN" altLang="en-US" dirty="0" smtClean="0">
                <a:sym typeface="Symbol" pitchFamily="18" charset="2"/>
              </a:rPr>
              <a:t>。</a:t>
            </a:r>
            <a:endParaRPr lang="en-US" altLang="zh-CN" dirty="0" smtClean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731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可以</a:t>
            </a:r>
            <a:r>
              <a:rPr lang="zh-CN" altLang="en-US" dirty="0"/>
              <a:t>将</a:t>
            </a:r>
            <a:r>
              <a:rPr lang="en-US" altLang="zh-CN" dirty="0"/>
              <a:t>LBA</a:t>
            </a:r>
            <a:r>
              <a:rPr lang="zh-CN" altLang="en-US" dirty="0"/>
              <a:t>定义为一个八</a:t>
            </a:r>
            <a:r>
              <a:rPr lang="zh-CN" altLang="en-US" dirty="0" smtClean="0"/>
              <a:t>元组</a:t>
            </a:r>
            <a:endParaRPr lang="en-US" altLang="zh-CN" dirty="0" smtClean="0"/>
          </a:p>
          <a:p>
            <a:pPr algn="ctr"/>
            <a:r>
              <a:rPr lang="en-US" altLang="zh-CN" dirty="0"/>
              <a:t>M = (Q</a:t>
            </a:r>
            <a:r>
              <a:rPr lang="zh-CN" altLang="en-US" dirty="0"/>
              <a:t>， </a:t>
            </a:r>
            <a:r>
              <a:rPr lang="zh-CN" altLang="en-US" dirty="0">
                <a:sym typeface="Symbol" pitchFamily="18" charset="2"/>
              </a:rPr>
              <a:t>， </a:t>
            </a:r>
            <a:r>
              <a:rPr lang="zh-CN" altLang="en-US" dirty="0" smtClean="0">
                <a:sym typeface="Symbol" pitchFamily="18" charset="2"/>
              </a:rPr>
              <a:t></a:t>
            </a:r>
            <a:r>
              <a:rPr lang="en-US" altLang="zh-CN" dirty="0" smtClean="0">
                <a:sym typeface="Symbol" pitchFamily="18" charset="2"/>
              </a:rPr>
              <a:t>’</a:t>
            </a:r>
            <a:r>
              <a:rPr lang="zh-CN" altLang="en-US" dirty="0">
                <a:sym typeface="Symbol" pitchFamily="18" charset="2"/>
              </a:rPr>
              <a:t>，</a:t>
            </a:r>
            <a:r>
              <a:rPr lang="zh-CN" altLang="en-US" dirty="0" smtClean="0">
                <a:sym typeface="Symbol" pitchFamily="18" charset="2"/>
              </a:rPr>
              <a:t> </a:t>
            </a:r>
            <a:r>
              <a:rPr lang="zh-CN" altLang="en-US" dirty="0">
                <a:sym typeface="Symbol" pitchFamily="18" charset="2"/>
              </a:rPr>
              <a:t>， </a:t>
            </a:r>
            <a:r>
              <a:rPr lang="en-US" altLang="zh-CN" dirty="0">
                <a:sym typeface="Symbol" pitchFamily="18" charset="2"/>
              </a:rPr>
              <a:t>q</a:t>
            </a:r>
            <a:r>
              <a:rPr lang="en-US" altLang="zh-CN" baseline="-30000" dirty="0"/>
              <a:t>0</a:t>
            </a:r>
            <a:r>
              <a:rPr lang="zh-CN" altLang="en-US" dirty="0">
                <a:sym typeface="Symbol" pitchFamily="18" charset="2"/>
              </a:rPr>
              <a:t>，</a:t>
            </a:r>
            <a:r>
              <a:rPr lang="en-US" altLang="zh-CN" dirty="0">
                <a:sym typeface="Symbol" pitchFamily="18" charset="2"/>
              </a:rPr>
              <a:t>Ȼ</a:t>
            </a:r>
            <a:r>
              <a:rPr lang="zh-CN" altLang="en-US" dirty="0">
                <a:sym typeface="Symbol" pitchFamily="18" charset="2"/>
              </a:rPr>
              <a:t>，</a:t>
            </a:r>
            <a:r>
              <a:rPr lang="en-US" altLang="zh-CN" dirty="0">
                <a:sym typeface="Symbol" pitchFamily="18" charset="2"/>
              </a:rPr>
              <a:t>$</a:t>
            </a:r>
            <a:r>
              <a:rPr lang="zh-CN" altLang="en-US" dirty="0">
                <a:sym typeface="Symbol" pitchFamily="18" charset="2"/>
              </a:rPr>
              <a:t>， </a:t>
            </a:r>
            <a:r>
              <a:rPr lang="en-US" altLang="zh-CN" dirty="0">
                <a:solidFill>
                  <a:srgbClr val="000000"/>
                </a:solidFill>
                <a:sym typeface="Symbol" pitchFamily="18" charset="2"/>
              </a:rPr>
              <a:t>F</a:t>
            </a:r>
            <a:r>
              <a:rPr lang="en-US" altLang="zh-CN" dirty="0"/>
              <a:t>)</a:t>
            </a:r>
          </a:p>
          <a:p>
            <a:r>
              <a:rPr lang="zh-CN" altLang="en-US" dirty="0">
                <a:sym typeface="Symbol" pitchFamily="18" charset="2"/>
              </a:rPr>
              <a:t>除</a:t>
            </a:r>
            <a:r>
              <a:rPr lang="en-US" altLang="zh-CN" dirty="0">
                <a:sym typeface="Symbol" pitchFamily="18" charset="2"/>
              </a:rPr>
              <a:t>Ȼ</a:t>
            </a:r>
            <a:r>
              <a:rPr lang="zh-CN" altLang="en-US" dirty="0">
                <a:sym typeface="Symbol" pitchFamily="18" charset="2"/>
              </a:rPr>
              <a:t>，</a:t>
            </a:r>
            <a:r>
              <a:rPr lang="en-US" altLang="zh-CN" dirty="0">
                <a:sym typeface="Symbol" pitchFamily="18" charset="2"/>
              </a:rPr>
              <a:t>$</a:t>
            </a:r>
            <a:r>
              <a:rPr lang="zh-CN" altLang="en-US" dirty="0">
                <a:sym typeface="Symbol" pitchFamily="18" charset="2"/>
              </a:rPr>
              <a:t>外，其它符号的意义与一般的图灵机相同。</a:t>
            </a:r>
            <a:endParaRPr lang="en-US" altLang="zh-CN" dirty="0">
              <a:sym typeface="Symbol" pitchFamily="18" charset="2"/>
            </a:endParaRPr>
          </a:p>
          <a:p>
            <a:endParaRPr lang="en-US" altLang="zh-CN" dirty="0">
              <a:sym typeface="Symbol" pitchFamily="18" charset="2"/>
            </a:endParaRPr>
          </a:p>
          <a:p>
            <a:r>
              <a:rPr lang="en-US" altLang="zh-CN" dirty="0">
                <a:sym typeface="Symbol" pitchFamily="18" charset="2"/>
              </a:rPr>
              <a:t>M</a:t>
            </a:r>
            <a:r>
              <a:rPr lang="zh-CN" altLang="en-US" dirty="0">
                <a:sym typeface="Symbol" pitchFamily="18" charset="2"/>
              </a:rPr>
              <a:t>接受的语言：</a:t>
            </a:r>
            <a:endParaRPr lang="en-US" altLang="zh-CN" dirty="0">
              <a:sym typeface="Symbol" pitchFamily="18" charset="2"/>
            </a:endParaRPr>
          </a:p>
          <a:p>
            <a:pPr algn="ctr"/>
            <a:r>
              <a:rPr lang="en-US" altLang="zh-CN" dirty="0">
                <a:sym typeface="Symbol" pitchFamily="18" charset="2"/>
              </a:rPr>
              <a:t>L(M)={w | </a:t>
            </a:r>
            <a:r>
              <a:rPr lang="en-US" altLang="zh-CN" dirty="0" smtClean="0">
                <a:sym typeface="Symbol" pitchFamily="18" charset="2"/>
              </a:rPr>
              <a:t>w∈(</a:t>
            </a:r>
            <a:r>
              <a:rPr lang="zh-CN" altLang="en-US" dirty="0" smtClean="0">
                <a:sym typeface="Symbol" pitchFamily="18" charset="2"/>
              </a:rPr>
              <a:t></a:t>
            </a:r>
            <a:r>
              <a:rPr lang="en-US" altLang="zh-CN" dirty="0" smtClean="0">
                <a:sym typeface="Symbol" pitchFamily="18" charset="2"/>
              </a:rPr>
              <a:t>-{Ȼ,$})*,</a:t>
            </a:r>
          </a:p>
          <a:p>
            <a:pPr algn="ctr"/>
            <a:r>
              <a:rPr lang="zh-CN" altLang="en-US" dirty="0" smtClean="0">
                <a:sym typeface="Symbol" pitchFamily="18" charset="2"/>
              </a:rPr>
              <a:t>∃</a:t>
            </a:r>
            <a:r>
              <a:rPr lang="en-US" altLang="zh-CN" dirty="0" err="1">
                <a:sym typeface="Symbol" pitchFamily="18" charset="2"/>
              </a:rPr>
              <a:t>q∈</a:t>
            </a:r>
            <a:r>
              <a:rPr lang="en-US" altLang="zh-CN" dirty="0" err="1" smtClean="0">
                <a:sym typeface="Symbol" pitchFamily="18" charset="2"/>
              </a:rPr>
              <a:t>F</a:t>
            </a:r>
            <a:r>
              <a:rPr lang="en-US" altLang="zh-CN" dirty="0" smtClean="0">
                <a:sym typeface="Symbol" pitchFamily="18" charset="2"/>
              </a:rPr>
              <a:t>, </a:t>
            </a:r>
            <a:r>
              <a:rPr lang="zh-CN" altLang="en-US" dirty="0" smtClean="0">
                <a:sym typeface="Symbol" pitchFamily="18" charset="2"/>
              </a:rPr>
              <a:t>使得</a:t>
            </a:r>
            <a:endParaRPr lang="en-US" altLang="zh-CN" dirty="0" smtClean="0">
              <a:sym typeface="Symbol" pitchFamily="18" charset="2"/>
            </a:endParaRPr>
          </a:p>
          <a:p>
            <a:pPr algn="ctr"/>
            <a:r>
              <a:rPr lang="en-US" altLang="zh-CN" dirty="0" smtClean="0">
                <a:sym typeface="Symbol" pitchFamily="18" charset="2"/>
              </a:rPr>
              <a:t>q</a:t>
            </a:r>
            <a:r>
              <a:rPr lang="en-US" altLang="zh-CN" baseline="-30000" dirty="0" smtClean="0"/>
              <a:t>0</a:t>
            </a:r>
            <a:r>
              <a:rPr lang="en-US" altLang="zh-CN" dirty="0" smtClean="0">
                <a:sym typeface="Symbol" pitchFamily="18" charset="2"/>
              </a:rPr>
              <a:t>Ȼw$ </a:t>
            </a:r>
            <a:r>
              <a:rPr lang="en-US" altLang="zh-CN" dirty="0" smtClean="0"/>
              <a:t>=&gt;</a:t>
            </a:r>
            <a:r>
              <a:rPr lang="en-US" altLang="zh-CN" baseline="30000" dirty="0" smtClean="0"/>
              <a:t>* </a:t>
            </a:r>
            <a:r>
              <a:rPr lang="en-US" altLang="zh-CN" dirty="0" smtClean="0">
                <a:sym typeface="Symbol" pitchFamily="18" charset="2"/>
              </a:rPr>
              <a:t>Ȼ</a:t>
            </a:r>
            <a:r>
              <a:rPr lang="el-GR" altLang="zh-CN" dirty="0" smtClean="0">
                <a:sym typeface="Symbol" pitchFamily="18" charset="2"/>
              </a:rPr>
              <a:t>α</a:t>
            </a:r>
            <a:r>
              <a:rPr lang="en-US" altLang="zh-CN" dirty="0" smtClean="0">
                <a:sym typeface="Symbol" pitchFamily="18" charset="2"/>
              </a:rPr>
              <a:t>q</a:t>
            </a:r>
            <a:r>
              <a:rPr lang="el-GR" altLang="zh-CN" dirty="0" smtClean="0">
                <a:sym typeface="Symbol" pitchFamily="18" charset="2"/>
              </a:rPr>
              <a:t>β</a:t>
            </a:r>
            <a:r>
              <a:rPr lang="en-US" altLang="zh-CN" dirty="0" smtClean="0">
                <a:sym typeface="Symbol" pitchFamily="18" charset="2"/>
              </a:rPr>
              <a:t>$ } </a:t>
            </a:r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93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定理</a:t>
            </a:r>
            <a:endParaRPr lang="zh-CN" altLang="en-US" dirty="0"/>
          </a:p>
        </p:txBody>
      </p:sp>
      <p:sp>
        <p:nvSpPr>
          <p:cNvPr id="772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定理</a:t>
            </a:r>
            <a:r>
              <a:rPr lang="en-US" altLang="zh-CN" dirty="0"/>
              <a:t>1. </a:t>
            </a:r>
            <a:r>
              <a:rPr lang="zh-CN" altLang="en-US" dirty="0"/>
              <a:t>任意上下文相关文法</a:t>
            </a:r>
            <a:r>
              <a:rPr lang="en-US" altLang="zh-CN" dirty="0"/>
              <a:t>G</a:t>
            </a:r>
            <a:r>
              <a:rPr lang="zh-CN" altLang="en-US" dirty="0"/>
              <a:t>，存在</a:t>
            </a:r>
            <a:r>
              <a:rPr lang="en-US" altLang="zh-CN" dirty="0"/>
              <a:t>LBA M</a:t>
            </a:r>
            <a:r>
              <a:rPr lang="zh-CN" altLang="en-US" dirty="0"/>
              <a:t>，使得</a:t>
            </a:r>
            <a:r>
              <a:rPr lang="en-US" altLang="zh-CN" dirty="0"/>
              <a:t>L(M)=L(G)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证明过程：根据</a:t>
            </a:r>
            <a:r>
              <a:rPr lang="en-US" altLang="zh-CN" dirty="0"/>
              <a:t>CSG</a:t>
            </a:r>
            <a:r>
              <a:rPr lang="zh-CN" altLang="en-US" dirty="0"/>
              <a:t>，构造</a:t>
            </a:r>
            <a:r>
              <a:rPr lang="en-US" altLang="zh-CN" dirty="0" smtClean="0"/>
              <a:t>LBA</a:t>
            </a:r>
            <a:r>
              <a:rPr lang="zh-CN" altLang="en-US" dirty="0" smtClean="0"/>
              <a:t>的</a:t>
            </a:r>
            <a:r>
              <a:rPr lang="zh-CN" altLang="en-US" dirty="0"/>
              <a:t>过程。</a:t>
            </a:r>
          </a:p>
        </p:txBody>
      </p:sp>
    </p:spTree>
    <p:extLst>
      <p:ext uri="{BB962C8B-B14F-4D97-AF65-F5344CB8AC3E}">
        <p14:creationId xmlns:p14="http://schemas.microsoft.com/office/powerpoint/2010/main" val="388747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B300A80-51EF-42E1-8EA5-11A89D2C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2636912"/>
            <a:ext cx="7920880" cy="250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9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=&gt;</a:t>
            </a:r>
            <a:r>
              <a:rPr lang="zh-CN" altLang="en-US" dirty="0"/>
              <a:t>表示图灵机的格局转换</a:t>
            </a:r>
          </a:p>
        </p:txBody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=&gt;</a:t>
            </a:r>
            <a:r>
              <a:rPr lang="en-US" altLang="zh-CN" baseline="30000" dirty="0"/>
              <a:t>+</a:t>
            </a:r>
            <a:r>
              <a:rPr lang="zh-CN" altLang="en-US" dirty="0"/>
              <a:t>代表格局的多次转换</a:t>
            </a:r>
          </a:p>
          <a:p>
            <a:r>
              <a:rPr lang="zh-CN" altLang="en-US" dirty="0"/>
              <a:t>使用</a:t>
            </a:r>
            <a:r>
              <a:rPr lang="en-US" altLang="zh-CN" dirty="0" smtClean="0"/>
              <a:t>=&gt;</a:t>
            </a:r>
            <a:r>
              <a:rPr lang="en-US" altLang="zh-CN" baseline="30000" dirty="0" smtClean="0"/>
              <a:t>*</a:t>
            </a:r>
            <a:r>
              <a:rPr lang="zh-CN" altLang="en-US" dirty="0" smtClean="0"/>
              <a:t>代表</a:t>
            </a:r>
            <a:r>
              <a:rPr lang="zh-CN" altLang="en-US" dirty="0"/>
              <a:t>格局的任意次转换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定理</a:t>
            </a:r>
            <a:endParaRPr lang="zh-CN" altLang="en-US" dirty="0"/>
          </a:p>
        </p:txBody>
      </p:sp>
      <p:sp>
        <p:nvSpPr>
          <p:cNvPr id="772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定理</a:t>
            </a:r>
            <a:r>
              <a:rPr lang="en-US" altLang="zh-CN" dirty="0"/>
              <a:t>2</a:t>
            </a:r>
            <a:r>
              <a:rPr lang="en-US" altLang="zh-CN" dirty="0" smtClean="0"/>
              <a:t>. </a:t>
            </a:r>
            <a:r>
              <a:rPr lang="zh-CN" altLang="en-US" dirty="0" smtClean="0"/>
              <a:t>任</a:t>
            </a:r>
            <a:r>
              <a:rPr lang="zh-CN" altLang="en-US" dirty="0"/>
              <a:t>一</a:t>
            </a:r>
            <a:r>
              <a:rPr lang="en-US" altLang="zh-CN" dirty="0"/>
              <a:t>LBM M</a:t>
            </a:r>
            <a:r>
              <a:rPr lang="zh-CN" altLang="en-US" dirty="0"/>
              <a:t>，存在上下文相关文法</a:t>
            </a:r>
            <a:r>
              <a:rPr lang="en-US" altLang="zh-CN" dirty="0" smtClean="0"/>
              <a:t>G</a:t>
            </a:r>
            <a:r>
              <a:rPr lang="zh-CN" altLang="en-US" dirty="0" smtClean="0"/>
              <a:t>，</a:t>
            </a:r>
            <a:r>
              <a:rPr lang="zh-CN" altLang="en-US" dirty="0"/>
              <a:t>使得</a:t>
            </a:r>
            <a:r>
              <a:rPr lang="en-US" altLang="zh-CN" dirty="0"/>
              <a:t>L(G)=L(M)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证明过程：根据</a:t>
            </a:r>
            <a:r>
              <a:rPr lang="en-US" altLang="zh-CN" dirty="0" smtClean="0"/>
              <a:t>LBA</a:t>
            </a:r>
            <a:r>
              <a:rPr lang="zh-CN" altLang="en-US" dirty="0" smtClean="0"/>
              <a:t>，</a:t>
            </a:r>
            <a:r>
              <a:rPr lang="zh-CN" altLang="en-US" dirty="0"/>
              <a:t>构造</a:t>
            </a:r>
            <a:r>
              <a:rPr lang="en-US" altLang="zh-CN" dirty="0"/>
              <a:t>CSG</a:t>
            </a:r>
            <a:r>
              <a:rPr lang="zh-CN" altLang="en-US" dirty="0"/>
              <a:t>的</a:t>
            </a:r>
            <a:r>
              <a:rPr lang="zh-CN" altLang="en-US" dirty="0" smtClean="0"/>
              <a:t>过程。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12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1FAD9AE-FA14-4773-9C4F-7C4CD301A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92696"/>
            <a:ext cx="8136904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1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F8AF574-A3B9-49AE-9713-F157BAA84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48880"/>
            <a:ext cx="7704856" cy="396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3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3588" y="3789040"/>
            <a:ext cx="4038600" cy="1186730"/>
          </a:xfrm>
        </p:spPr>
        <p:txBody>
          <a:bodyPr/>
          <a:lstStyle/>
          <a:p>
            <a:r>
              <a:rPr lang="zh-CN" altLang="en-US" sz="4000" b="0" dirty="0"/>
              <a:t>谢谢大家！</a:t>
            </a:r>
            <a:endParaRPr lang="en-US" altLang="zh-CN" sz="4000" b="0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课堂讲授内容结束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226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丘奇</a:t>
            </a:r>
            <a:r>
              <a:rPr lang="en-US" altLang="zh-CN" dirty="0"/>
              <a:t>-</a:t>
            </a:r>
            <a:r>
              <a:rPr lang="zh-CN" altLang="en-US" dirty="0"/>
              <a:t>图灵</a:t>
            </a:r>
            <a:r>
              <a:rPr lang="zh-CN" altLang="en-US" dirty="0" smtClean="0"/>
              <a:t>论题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（</a:t>
            </a:r>
            <a:r>
              <a:rPr lang="en-US" altLang="zh-CN" dirty="0"/>
              <a:t>The Church-Turing Thesis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丘奇</a:t>
            </a:r>
            <a:r>
              <a:rPr lang="en-US" altLang="zh-CN" dirty="0"/>
              <a:t>-</a:t>
            </a:r>
            <a:r>
              <a:rPr lang="zh-CN" altLang="en-US" dirty="0"/>
              <a:t>图灵</a:t>
            </a:r>
            <a:r>
              <a:rPr lang="zh-CN" altLang="en-US" dirty="0" smtClean="0"/>
              <a:t>论题（或</a:t>
            </a:r>
            <a:r>
              <a:rPr lang="zh-CN" altLang="en-US" dirty="0"/>
              <a:t>图灵</a:t>
            </a:r>
            <a:r>
              <a:rPr lang="en-US" altLang="zh-CN" dirty="0"/>
              <a:t>-</a:t>
            </a:r>
            <a:r>
              <a:rPr lang="zh-CN" altLang="en-US" dirty="0" smtClean="0"/>
              <a:t>丘奇论题）是可计算理论中的一个基本命题。该</a:t>
            </a:r>
            <a:r>
              <a:rPr lang="zh-CN" altLang="en-US" dirty="0"/>
              <a:t>论题由丘奇和图灵</a:t>
            </a:r>
            <a:r>
              <a:rPr lang="zh-CN" altLang="en-US" dirty="0" smtClean="0"/>
              <a:t>在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世纪</a:t>
            </a:r>
            <a:r>
              <a:rPr lang="en-US" altLang="zh-CN" dirty="0" smtClean="0"/>
              <a:t>30</a:t>
            </a:r>
            <a:r>
              <a:rPr lang="zh-CN" altLang="en-US" dirty="0" smtClean="0"/>
              <a:t>年代</a:t>
            </a:r>
            <a:r>
              <a:rPr lang="zh-CN" altLang="en-US" dirty="0"/>
              <a:t>中期独立提出。</a:t>
            </a:r>
          </a:p>
          <a:p>
            <a:endParaRPr lang="zh-CN" altLang="en-US" dirty="0" smtClean="0"/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CN" altLang="en-US" dirty="0" smtClean="0"/>
              <a:t>图灵论题（</a:t>
            </a:r>
            <a:r>
              <a:rPr lang="en-US" altLang="zh-CN" dirty="0" smtClean="0"/>
              <a:t>Turing’s Thesis</a:t>
            </a:r>
            <a:r>
              <a:rPr lang="zh-CN" altLang="en-US" dirty="0" smtClean="0"/>
              <a:t>）：</a:t>
            </a:r>
            <a:r>
              <a:rPr lang="en-US" altLang="zh-CN" dirty="0" smtClean="0"/>
              <a:t>On </a:t>
            </a:r>
            <a:r>
              <a:rPr lang="en-US" altLang="zh-CN" dirty="0"/>
              <a:t>Computable Numbers, with an Application to the </a:t>
            </a:r>
            <a:r>
              <a:rPr lang="en-US" altLang="zh-CN" dirty="0" err="1" smtClean="0"/>
              <a:t>Entscheidungsproblem</a:t>
            </a:r>
            <a:endParaRPr lang="en-US" altLang="zh-CN" dirty="0"/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CN" altLang="en-US" dirty="0" smtClean="0"/>
              <a:t>丘奇论题（</a:t>
            </a:r>
            <a:r>
              <a:rPr lang="en-US" altLang="zh-CN" dirty="0" smtClean="0"/>
              <a:t>Church’s Thesis</a:t>
            </a:r>
            <a:r>
              <a:rPr lang="zh-CN" altLang="en-US" dirty="0" smtClean="0"/>
              <a:t>）：</a:t>
            </a:r>
            <a:r>
              <a:rPr lang="en-US" altLang="zh-CN" dirty="0" smtClean="0"/>
              <a:t>An </a:t>
            </a:r>
            <a:r>
              <a:rPr lang="en-US" altLang="zh-CN" dirty="0"/>
              <a:t>Unsolvable Problem of Elementary Number </a:t>
            </a:r>
            <a:r>
              <a:rPr lang="en-US" altLang="zh-CN" dirty="0" smtClean="0"/>
              <a:t>Theory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r>
              <a:rPr lang="en-US" altLang="zh-CN" dirty="0"/>
              <a:t>The Church-Turing thesis concerns the concept of an </a:t>
            </a:r>
            <a:r>
              <a:rPr lang="en-US" altLang="zh-CN" b="1" dirty="0"/>
              <a:t>effective</a:t>
            </a:r>
            <a:r>
              <a:rPr lang="en-US" altLang="zh-CN" dirty="0"/>
              <a:t> or </a:t>
            </a:r>
            <a:r>
              <a:rPr lang="en-US" altLang="zh-CN" b="1" dirty="0"/>
              <a:t>systematic</a:t>
            </a:r>
            <a:r>
              <a:rPr lang="en-US" altLang="zh-CN" dirty="0"/>
              <a:t> or </a:t>
            </a:r>
            <a:r>
              <a:rPr lang="en-US" altLang="zh-CN" b="1" dirty="0"/>
              <a:t>mechanical</a:t>
            </a:r>
            <a:r>
              <a:rPr lang="en-US" altLang="zh-CN" dirty="0"/>
              <a:t> method, as used in logic, mathematics and computer science.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057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什么是“有效”的方法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method, or procedure, M, for achieving some desired result is called “</a:t>
            </a:r>
            <a:r>
              <a:rPr lang="en-US" altLang="zh-CN" b="1" dirty="0"/>
              <a:t>effective</a:t>
            </a:r>
            <a:r>
              <a:rPr lang="en-US" altLang="zh-CN" dirty="0"/>
              <a:t>” (or “</a:t>
            </a:r>
            <a:r>
              <a:rPr lang="en-US" altLang="zh-CN" b="1" dirty="0"/>
              <a:t>systematic</a:t>
            </a:r>
            <a:r>
              <a:rPr lang="en-US" altLang="zh-CN" dirty="0"/>
              <a:t>” or “</a:t>
            </a:r>
            <a:r>
              <a:rPr lang="en-US" altLang="zh-CN" b="1" dirty="0"/>
              <a:t>mechanical</a:t>
            </a:r>
            <a:r>
              <a:rPr lang="en-US" altLang="zh-CN" dirty="0"/>
              <a:t>”) just in case</a:t>
            </a:r>
            <a:r>
              <a:rPr lang="en-US" altLang="zh-CN" dirty="0" smtClean="0"/>
              <a:t>:</a:t>
            </a:r>
          </a:p>
          <a:p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M is set out in terms of a finite number of exact instructions (each instruction being expressed by means of a finite number of symbols</a:t>
            </a:r>
            <a:r>
              <a:rPr lang="en-US" altLang="zh-CN" dirty="0" smtClean="0"/>
              <a:t>);</a:t>
            </a:r>
          </a:p>
          <a:p>
            <a:pPr marL="342900" indent="-342900">
              <a:buFont typeface="+mj-ea"/>
              <a:buAutoNum type="circleNumDbPlain"/>
            </a:pP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M will, if carried out without error, produce the desired result in a finite number of steps</a:t>
            </a:r>
            <a:r>
              <a:rPr lang="en-US" altLang="zh-CN" dirty="0" smtClean="0"/>
              <a:t>;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672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 startAt="3"/>
            </a:pPr>
            <a:r>
              <a:rPr lang="en-US" altLang="zh-CN" dirty="0" smtClean="0"/>
              <a:t>M </a:t>
            </a:r>
            <a:r>
              <a:rPr lang="en-US" altLang="zh-CN" dirty="0"/>
              <a:t>can (in practice or in principle) be carried out by a human being unaided by any machinery except paper and pencil</a:t>
            </a:r>
            <a:r>
              <a:rPr lang="en-US" altLang="zh-CN" dirty="0" smtClean="0"/>
              <a:t>;</a:t>
            </a:r>
          </a:p>
          <a:p>
            <a:pPr marL="342900" indent="-342900">
              <a:buFont typeface="+mj-ea"/>
              <a:buAutoNum type="circleNumDbPlain" startAt="3"/>
            </a:pPr>
            <a:endParaRPr lang="en-US" altLang="zh-CN" dirty="0"/>
          </a:p>
          <a:p>
            <a:pPr marL="342900" indent="-342900">
              <a:buFont typeface="+mj-ea"/>
              <a:buAutoNum type="circleNumDbPlain" startAt="3"/>
            </a:pPr>
            <a:r>
              <a:rPr lang="en-US" altLang="zh-CN" dirty="0"/>
              <a:t>M demands no insight, intuition, or ingenuity, on the part of the human being carrying out the method</a:t>
            </a:r>
            <a:r>
              <a:rPr lang="en-US" altLang="zh-CN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23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这个关于“有效”的方法的定义是非正式的、不严谨的，它涉及洞察力、直觉、独创性等无法被形式化描述的内容。丘奇</a:t>
            </a:r>
            <a:r>
              <a:rPr lang="en-US" altLang="zh-CN" dirty="0"/>
              <a:t>-</a:t>
            </a:r>
            <a:r>
              <a:rPr lang="zh-CN" altLang="en-US" dirty="0"/>
              <a:t>图灵论题的重大贡献，就是提出了正式的、严谨的计算模型，用于描述“有效”的方法。丘奇使用的计算模型称为</a:t>
            </a:r>
            <a:r>
              <a:rPr lang="en-US" altLang="zh-CN" dirty="0"/>
              <a:t>λ-</a:t>
            </a:r>
            <a:r>
              <a:rPr lang="zh-CN" altLang="en-US" dirty="0"/>
              <a:t>演算（</a:t>
            </a:r>
            <a:r>
              <a:rPr lang="en-US" altLang="zh-CN" dirty="0"/>
              <a:t>λ-Calculus</a:t>
            </a:r>
            <a:r>
              <a:rPr lang="zh-CN" altLang="en-US" dirty="0"/>
              <a:t>）；图灵使用的计算模型称为图灵机（</a:t>
            </a:r>
            <a:r>
              <a:rPr lang="en-US" altLang="zh-CN" dirty="0"/>
              <a:t>Turing Machine</a:t>
            </a:r>
            <a:r>
              <a:rPr lang="zh-CN" altLang="en-US" dirty="0"/>
              <a:t>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从表面上看，丘奇和图灵提出的模型彼此之间非常不同，然而，这些模型被证明是等价的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Font typeface="+mj-ea"/>
              <a:buAutoNum type="circleNumDbPlain" startAt="3"/>
            </a:pPr>
            <a:endParaRPr lang="en-US" altLang="zh-CN" sz="1600" dirty="0"/>
          </a:p>
          <a:p>
            <a:pPr algn="ctr"/>
            <a:r>
              <a:rPr lang="en-US" altLang="zh-CN" sz="1600" dirty="0"/>
              <a:t>【The Church-Turing Thesis】 </a:t>
            </a:r>
          </a:p>
          <a:p>
            <a:pPr algn="ctr"/>
            <a:r>
              <a:rPr lang="en-US" altLang="zh-CN" sz="1600" dirty="0"/>
              <a:t>https://plato.stanford.edu/entries/church-turing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0997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根据图灵论题（</a:t>
            </a:r>
            <a:r>
              <a:rPr lang="en-US" altLang="zh-CN" dirty="0"/>
              <a:t>Turing’s thesis</a:t>
            </a:r>
            <a:r>
              <a:rPr lang="zh-CN" altLang="en-US" dirty="0"/>
              <a:t>），只要有一种有效的方法可以完成一个计算，那么这个计算就可以用图灵机来完成。因此，讨论有效的方法和程序的存在性问题，就可以转化为讨论图灵机的存在性问题。</a:t>
            </a:r>
            <a:endParaRPr lang="en-US" altLang="zh-CN" dirty="0"/>
          </a:p>
          <a:p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“有效”的方法 </a:t>
            </a:r>
            <a:r>
              <a:rPr lang="en-US" altLang="zh-CN" dirty="0" smtClean="0"/>
              <a:t>&gt; “</a:t>
            </a:r>
            <a:r>
              <a:rPr lang="zh-CN" altLang="en-US" dirty="0" smtClean="0"/>
              <a:t>有效”的计算方法 </a:t>
            </a:r>
            <a:r>
              <a:rPr lang="en-US" altLang="zh-CN" dirty="0" smtClean="0"/>
              <a:t>&gt; 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algn="ctr"/>
            <a:r>
              <a:rPr lang="en-US" altLang="zh-CN" sz="1600" dirty="0" smtClean="0"/>
              <a:t>【</a:t>
            </a:r>
            <a:r>
              <a:rPr lang="en-US" altLang="zh-CN" sz="1600" dirty="0"/>
              <a:t>Introduction to the Theory of Computation】 </a:t>
            </a:r>
          </a:p>
          <a:p>
            <a:pPr algn="ctr"/>
            <a:r>
              <a:rPr lang="en-US" altLang="zh-CN" sz="1600" dirty="0" smtClean="0"/>
              <a:t>Michael </a:t>
            </a:r>
            <a:r>
              <a:rPr lang="en-US" altLang="zh-CN" sz="1600" dirty="0" err="1" smtClean="0"/>
              <a:t>Sipser</a:t>
            </a:r>
            <a:r>
              <a:rPr lang="en-US" altLang="zh-CN" sz="1600" dirty="0" smtClean="0"/>
              <a:t>, 3</a:t>
            </a:r>
            <a:r>
              <a:rPr lang="en-US" altLang="zh-CN" sz="1600" baseline="30000" dirty="0" smtClean="0"/>
              <a:t>rd </a:t>
            </a:r>
            <a:r>
              <a:rPr lang="en-US" altLang="zh-CN" sz="1600" dirty="0" smtClean="0"/>
              <a:t>edition, Section 3.3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79" y="4457631"/>
            <a:ext cx="6826721" cy="84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计算</a:t>
            </a:r>
            <a:r>
              <a:rPr lang="zh-CN" altLang="en-US" dirty="0" smtClean="0"/>
              <a:t>理论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（</a:t>
            </a:r>
            <a:r>
              <a:rPr lang="en-US" altLang="zh-CN" dirty="0"/>
              <a:t>The Theory of Computation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altLang="zh-CN" sz="2800" dirty="0" smtClean="0"/>
          </a:p>
          <a:p>
            <a:pPr algn="ctr"/>
            <a:endParaRPr lang="en-US" altLang="zh-CN" sz="2800" dirty="0" smtClean="0"/>
          </a:p>
          <a:p>
            <a:pPr algn="ctr"/>
            <a:r>
              <a:rPr lang="zh-CN" altLang="en-US" sz="2800" dirty="0" smtClean="0"/>
              <a:t>自动机</a:t>
            </a:r>
            <a:r>
              <a:rPr lang="zh-CN" altLang="en-US" sz="2800" dirty="0"/>
              <a:t>理论 </a:t>
            </a:r>
            <a:r>
              <a:rPr lang="en-US" altLang="zh-CN" sz="2800" dirty="0"/>
              <a:t>—— </a:t>
            </a:r>
            <a:r>
              <a:rPr lang="zh-CN" altLang="en-US" sz="2800" dirty="0"/>
              <a:t>计算的模型</a:t>
            </a:r>
          </a:p>
          <a:p>
            <a:pPr algn="ctr"/>
            <a:r>
              <a:rPr lang="zh-CN" altLang="en-US" sz="2800" dirty="0" smtClean="0"/>
              <a:t>可计算性理论 </a:t>
            </a:r>
            <a:r>
              <a:rPr lang="en-US" altLang="zh-CN" sz="2800" dirty="0"/>
              <a:t>—— </a:t>
            </a:r>
            <a:r>
              <a:rPr lang="zh-CN" altLang="en-US" sz="2800" dirty="0"/>
              <a:t>计算的</a:t>
            </a:r>
            <a:r>
              <a:rPr lang="zh-CN" altLang="en-US" sz="2800" dirty="0" smtClean="0"/>
              <a:t>界限</a:t>
            </a:r>
            <a:endParaRPr lang="zh-CN" altLang="en-US" sz="2800" dirty="0"/>
          </a:p>
          <a:p>
            <a:pPr algn="ctr"/>
            <a:r>
              <a:rPr lang="zh-CN" altLang="en-US" sz="2800" dirty="0"/>
              <a:t>计算复杂性理论 </a:t>
            </a:r>
            <a:r>
              <a:rPr lang="en-US" altLang="zh-CN" sz="2800" dirty="0"/>
              <a:t>—— </a:t>
            </a:r>
            <a:r>
              <a:rPr lang="zh-CN" altLang="en-US" sz="2800" dirty="0"/>
              <a:t>计算的代价</a:t>
            </a:r>
          </a:p>
        </p:txBody>
      </p:sp>
    </p:spTree>
    <p:extLst>
      <p:ext uri="{BB962C8B-B14F-4D97-AF65-F5344CB8AC3E}">
        <p14:creationId xmlns:p14="http://schemas.microsoft.com/office/powerpoint/2010/main" val="13717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 smtClean="0"/>
              <a:t>6.4 </a:t>
            </a:r>
            <a:r>
              <a:rPr lang="zh-CN" altLang="en-US" dirty="0"/>
              <a:t>图灵机接收语言</a:t>
            </a:r>
          </a:p>
        </p:txBody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图灵机 </a:t>
            </a:r>
            <a:r>
              <a:rPr lang="en-US" altLang="zh-CN" dirty="0"/>
              <a:t>TM=(Q, </a:t>
            </a:r>
            <a:r>
              <a:rPr lang="zh-CN" altLang="en-US" dirty="0"/>
              <a:t>∑</a:t>
            </a:r>
            <a:r>
              <a:rPr lang="en-US" altLang="zh-CN" dirty="0"/>
              <a:t>, q</a:t>
            </a:r>
            <a:r>
              <a:rPr lang="en-US" altLang="zh-CN" baseline="-25000" dirty="0"/>
              <a:t>0</a:t>
            </a:r>
            <a:r>
              <a:rPr lang="en-US" altLang="zh-CN" dirty="0"/>
              <a:t>, q</a:t>
            </a:r>
            <a:r>
              <a:rPr lang="en-US" altLang="zh-CN" baseline="-25000" dirty="0"/>
              <a:t>α</a:t>
            </a:r>
            <a:r>
              <a:rPr lang="en-US" altLang="zh-CN" dirty="0"/>
              <a:t>, δ)</a:t>
            </a:r>
            <a:r>
              <a:rPr lang="zh-CN" altLang="en-US" dirty="0"/>
              <a:t>在字母表∑上接收的语言为</a:t>
            </a:r>
            <a:r>
              <a:rPr lang="en-US" altLang="zh-CN" dirty="0"/>
              <a:t>L(M), </a:t>
            </a:r>
            <a:r>
              <a:rPr lang="zh-CN" altLang="en-US" dirty="0"/>
              <a:t>则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L(M)={w|</a:t>
            </a:r>
            <a:r>
              <a:rPr lang="zh-CN" altLang="en-US" sz="2400" dirty="0">
                <a:solidFill>
                  <a:schemeClr val="tx1"/>
                </a:solidFill>
              </a:rPr>
              <a:t>存在</a:t>
            </a:r>
            <a:r>
              <a:rPr lang="en-US" altLang="zh-CN" sz="2400" dirty="0">
                <a:solidFill>
                  <a:schemeClr val="tx1"/>
                </a:solidFill>
              </a:rPr>
              <a:t>w</a:t>
            </a:r>
            <a:r>
              <a:rPr lang="en-US" altLang="zh-CN" sz="2400" baseline="-25000" dirty="0">
                <a:solidFill>
                  <a:schemeClr val="tx1"/>
                </a:solidFill>
              </a:rPr>
              <a:t>1</a:t>
            </a:r>
            <a:r>
              <a:rPr lang="en-US" altLang="zh-CN" sz="2400" dirty="0">
                <a:solidFill>
                  <a:schemeClr val="tx1"/>
                </a:solidFill>
              </a:rPr>
              <a:t>, w</a:t>
            </a:r>
            <a:r>
              <a:rPr lang="en-US" altLang="zh-CN" sz="2400" baseline="-25000" dirty="0">
                <a:solidFill>
                  <a:schemeClr val="tx1"/>
                </a:solidFill>
              </a:rPr>
              <a:t>2</a:t>
            </a:r>
            <a:r>
              <a:rPr lang="en-US" altLang="zh-CN" sz="2400" dirty="0">
                <a:solidFill>
                  <a:schemeClr val="tx1"/>
                </a:solidFill>
              </a:rPr>
              <a:t>∈(∑′)</a:t>
            </a:r>
            <a:r>
              <a:rPr lang="en-US" altLang="zh-CN" sz="2400" baseline="30000" dirty="0">
                <a:solidFill>
                  <a:schemeClr val="tx1"/>
                </a:solidFill>
              </a:rPr>
              <a:t>*</a:t>
            </a:r>
            <a:r>
              <a:rPr lang="en-US" altLang="zh-CN" sz="2400" dirty="0">
                <a:solidFill>
                  <a:schemeClr val="tx1"/>
                </a:solidFill>
              </a:rPr>
              <a:t>, </a:t>
            </a:r>
            <a:r>
              <a:rPr lang="zh-CN" altLang="en-US" sz="2400" dirty="0">
                <a:solidFill>
                  <a:schemeClr val="tx1"/>
                </a:solidFill>
              </a:rPr>
              <a:t>有 </a:t>
            </a:r>
            <a:r>
              <a:rPr lang="en-US" altLang="zh-CN" sz="2400" dirty="0">
                <a:solidFill>
                  <a:schemeClr val="tx1"/>
                </a:solidFill>
              </a:rPr>
              <a:t>q</a:t>
            </a:r>
            <a:r>
              <a:rPr lang="en-US" altLang="zh-CN" sz="2400" baseline="-25000" dirty="0">
                <a:solidFill>
                  <a:schemeClr val="tx1"/>
                </a:solidFill>
              </a:rPr>
              <a:t>0</a:t>
            </a:r>
            <a:r>
              <a:rPr lang="en-US" altLang="zh-CN" sz="2400" dirty="0">
                <a:solidFill>
                  <a:schemeClr val="tx1"/>
                </a:solidFill>
              </a:rPr>
              <a:t>w=&gt;</a:t>
            </a:r>
            <a:r>
              <a:rPr lang="en-US" altLang="zh-CN" sz="2400" baseline="30000" dirty="0">
                <a:solidFill>
                  <a:schemeClr val="tx1"/>
                </a:solidFill>
              </a:rPr>
              <a:t>*</a:t>
            </a:r>
            <a:r>
              <a:rPr lang="en-US" altLang="zh-CN" sz="2400" dirty="0">
                <a:solidFill>
                  <a:schemeClr val="tx1"/>
                </a:solidFill>
              </a:rPr>
              <a:t>w</a:t>
            </a:r>
            <a:r>
              <a:rPr lang="en-US" altLang="zh-CN" sz="2400" baseline="-25000" dirty="0">
                <a:solidFill>
                  <a:schemeClr val="tx1"/>
                </a:solidFill>
              </a:rPr>
              <a:t>1</a:t>
            </a:r>
            <a:r>
              <a:rPr lang="en-US" altLang="zh-CN" sz="2400" dirty="0">
                <a:solidFill>
                  <a:schemeClr val="tx1"/>
                </a:solidFill>
              </a:rPr>
              <a:t>q</a:t>
            </a:r>
            <a:r>
              <a:rPr lang="el-GR" altLang="zh-CN" sz="2400" baseline="-25000" dirty="0">
                <a:solidFill>
                  <a:schemeClr val="tx1"/>
                </a:solidFill>
              </a:rPr>
              <a:t>α</a:t>
            </a:r>
            <a:r>
              <a:rPr lang="en-US" altLang="zh-CN" sz="2400" dirty="0">
                <a:solidFill>
                  <a:schemeClr val="tx1"/>
                </a:solidFill>
              </a:rPr>
              <a:t>w</a:t>
            </a:r>
            <a:r>
              <a:rPr lang="en-US" altLang="zh-CN" sz="2400" baseline="-25000" dirty="0">
                <a:solidFill>
                  <a:schemeClr val="tx1"/>
                </a:solidFill>
              </a:rPr>
              <a:t>2</a:t>
            </a:r>
            <a:r>
              <a:rPr lang="en-US" altLang="zh-CN" sz="2400" dirty="0">
                <a:solidFill>
                  <a:schemeClr val="tx1"/>
                </a:solidFill>
              </a:rPr>
              <a:t>}</a:t>
            </a:r>
          </a:p>
          <a:p>
            <a:endParaRPr lang="en-US" altLang="zh-CN" dirty="0"/>
          </a:p>
          <a:p>
            <a:r>
              <a:rPr lang="zh-CN" altLang="en-US" dirty="0"/>
              <a:t>如果图灵机对于一切输入串都能够停机</a:t>
            </a:r>
            <a:r>
              <a:rPr lang="en-US" altLang="zh-CN" dirty="0"/>
              <a:t>————</a:t>
            </a:r>
            <a:r>
              <a:rPr lang="zh-CN" altLang="en-US" dirty="0"/>
              <a:t>完全的图灵机。</a:t>
            </a:r>
          </a:p>
          <a:p>
            <a:r>
              <a:rPr lang="zh-CN" altLang="en-US" dirty="0"/>
              <a:t>完全的图灵机接收的语言</a:t>
            </a:r>
            <a:r>
              <a:rPr lang="en-US" altLang="zh-CN" dirty="0"/>
              <a:t>L</a:t>
            </a:r>
            <a:r>
              <a:rPr lang="zh-CN" altLang="en-US" dirty="0"/>
              <a:t>称为图灵可判定语言。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591" y="2642790"/>
            <a:ext cx="2598857" cy="28024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理发师悖论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1440" y="2362200"/>
            <a:ext cx="5624736" cy="3947120"/>
          </a:xfrm>
        </p:spPr>
        <p:txBody>
          <a:bodyPr/>
          <a:lstStyle/>
          <a:p>
            <a:r>
              <a:rPr lang="zh-CN" altLang="en-US" dirty="0" smtClean="0"/>
              <a:t>在</a:t>
            </a:r>
            <a:r>
              <a:rPr lang="zh-CN" altLang="en-US" dirty="0"/>
              <a:t>某个城市中，有一位理发师</a:t>
            </a:r>
            <a:r>
              <a:rPr lang="zh-CN" altLang="en-US" dirty="0" smtClean="0"/>
              <a:t>，他在宣传海报</a:t>
            </a:r>
            <a:r>
              <a:rPr lang="zh-CN" altLang="en-US" dirty="0"/>
              <a:t>上写了这样一段话：“本人</a:t>
            </a:r>
            <a:r>
              <a:rPr lang="zh-CN" altLang="en-US" dirty="0" smtClean="0"/>
              <a:t>技艺高超，誉</a:t>
            </a:r>
            <a:r>
              <a:rPr lang="zh-CN" altLang="en-US" dirty="0"/>
              <a:t>满全</a:t>
            </a:r>
            <a:r>
              <a:rPr lang="zh-CN" altLang="en-US" dirty="0" smtClean="0"/>
              <a:t>城，但本人只给不给</a:t>
            </a:r>
            <a:r>
              <a:rPr lang="zh-CN" altLang="en-US" dirty="0"/>
              <a:t>自己刮脸的人</a:t>
            </a:r>
            <a:r>
              <a:rPr lang="zh-CN" altLang="en-US" dirty="0" smtClean="0"/>
              <a:t>刮脸。”慕名而来</a:t>
            </a:r>
            <a:r>
              <a:rPr lang="zh-CN" altLang="en-US" dirty="0"/>
              <a:t>找他刮脸的人，</a:t>
            </a:r>
            <a:r>
              <a:rPr lang="zh-CN" altLang="en-US" dirty="0" smtClean="0"/>
              <a:t>可谓是络绎不绝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可是</a:t>
            </a:r>
            <a:r>
              <a:rPr lang="zh-CN" altLang="en-US" dirty="0"/>
              <a:t>有一天，理发师早上起来照镜子</a:t>
            </a:r>
            <a:r>
              <a:rPr lang="zh-CN" altLang="en-US" dirty="0" smtClean="0"/>
              <a:t>，发现</a:t>
            </a:r>
            <a:r>
              <a:rPr lang="zh-CN" altLang="en-US" dirty="0"/>
              <a:t>自己的胡子长了，便顺手拿起剃刀。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就</a:t>
            </a:r>
            <a:r>
              <a:rPr lang="zh-CN" altLang="en-US" dirty="0"/>
              <a:t>在剃刀抵住胡须的那一刻，理发师在头顶缓缓打出一个问号</a:t>
            </a:r>
            <a:r>
              <a:rPr lang="zh-CN" altLang="en-US" dirty="0" smtClean="0"/>
              <a:t>：我</a:t>
            </a:r>
            <a:r>
              <a:rPr lang="zh-CN" altLang="en-US" dirty="0"/>
              <a:t>到底能不能给自己刮脸呢？</a:t>
            </a:r>
          </a:p>
        </p:txBody>
      </p:sp>
    </p:spTree>
    <p:extLst>
      <p:ext uri="{BB962C8B-B14F-4D97-AF65-F5344CB8AC3E}">
        <p14:creationId xmlns:p14="http://schemas.microsoft.com/office/powerpoint/2010/main" val="102181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停机问题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611560" y="1884266"/>
            <a:ext cx="487696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420888"/>
            <a:ext cx="6624736" cy="38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8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另一</a:t>
            </a:r>
            <a:r>
              <a:rPr lang="zh-CN" altLang="en-US" dirty="0" smtClean="0"/>
              <a:t>个停机问题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724" y="2362200"/>
            <a:ext cx="6355178" cy="394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0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问题的分类（可计算性理论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Picture 1" descr="https://uestc.feishu.cn/space/api/box/stream/download/asynccode/?code=MzEwMGY0NDMzNTk2ZGFmNTQ5MDg2ZTk0MDk0ZWE3OGFfbEVvTnEwYWtJeGJIdTJpRzRGV21CekhKRVJGSDk3RU9fVG9rZW46RUgwSGIzZEJtb2d4bGp4U1VNZGN3VzFLbmZoXzE3Mjk1ODE1NTc6MTcyOTU4NTE1N19WN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166" y="2362200"/>
            <a:ext cx="5930294" cy="394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18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问题的分类（可计算性理论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Picture 1" descr="https://uestc.feishu.cn/space/api/box/stream/download/asynccode/?code=NjNiYTc4NDFiMjUzM2UzMjViOGIwNjE5ZDRlNTY3NGZfOE0zNW5HZGRkdnh3T05NZ2FtdUlGb2RwT1ZVcEVyZ25fVG9rZW46TGVlQ2JweVZhbzdFVWR4dHJsNGNGVWt3bktjXzE3Mjk1ODE2MDM6MTcyOTU4NTIwM19WN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" y="3586946"/>
            <a:ext cx="8001000" cy="149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15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问题的分类（可计算性理论）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2082" y="2362200"/>
            <a:ext cx="4840461" cy="394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6070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87" y="2996952"/>
            <a:ext cx="7882306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6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NP</a:t>
            </a:r>
            <a:r>
              <a:rPr lang="zh-CN" altLang="en-US" dirty="0"/>
              <a:t>问题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2492896"/>
            <a:ext cx="7352555" cy="341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6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问题的分类（</a:t>
            </a:r>
            <a:r>
              <a:rPr lang="zh-CN" altLang="en-US" dirty="0" smtClean="0"/>
              <a:t>计算复杂性</a:t>
            </a:r>
            <a:r>
              <a:rPr lang="zh-CN" altLang="en-US" dirty="0"/>
              <a:t>理论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665" y="2362200"/>
            <a:ext cx="5175296" cy="394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9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问题的分类（计算复杂性理论）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00" y="2564904"/>
            <a:ext cx="5400600" cy="3375375"/>
          </a:xfrm>
        </p:spPr>
      </p:pic>
    </p:spTree>
    <p:extLst>
      <p:ext uri="{BB962C8B-B14F-4D97-AF65-F5344CB8AC3E}">
        <p14:creationId xmlns:p14="http://schemas.microsoft.com/office/powerpoint/2010/main" val="1115141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6.3</a:t>
            </a:r>
            <a:r>
              <a:rPr lang="zh-CN" altLang="en-US" dirty="0" smtClean="0"/>
              <a:t> </a:t>
            </a:r>
            <a:r>
              <a:rPr lang="zh-CN" altLang="en-US" dirty="0"/>
              <a:t>接收仅有一个 </a:t>
            </a:r>
            <a:r>
              <a:rPr lang="en-US" altLang="zh-CN" dirty="0"/>
              <a:t>1 </a:t>
            </a:r>
            <a:r>
              <a:rPr lang="zh-CN" altLang="en-US" dirty="0"/>
              <a:t>的 </a:t>
            </a:r>
            <a:r>
              <a:rPr lang="en-US" altLang="zh-CN" dirty="0" smtClean="0"/>
              <a:t>0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 </a:t>
            </a:r>
            <a:r>
              <a:rPr lang="zh-CN" altLang="en-US" dirty="0"/>
              <a:t>串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58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TM</a:t>
            </a:r>
            <a:r>
              <a:rPr lang="en-US" altLang="zh-CN" dirty="0"/>
              <a:t>=({q</a:t>
            </a:r>
            <a:r>
              <a:rPr lang="en-US" altLang="zh-CN" baseline="-25000" dirty="0"/>
              <a:t>0</a:t>
            </a:r>
            <a:r>
              <a:rPr lang="en-US" altLang="zh-CN" dirty="0"/>
              <a:t>,  q</a:t>
            </a:r>
            <a:r>
              <a:rPr lang="en-US" altLang="zh-CN" baseline="-25000" dirty="0"/>
              <a:t>1</a:t>
            </a:r>
            <a:r>
              <a:rPr lang="en-US" altLang="zh-CN" dirty="0"/>
              <a:t>,  q</a:t>
            </a:r>
            <a:r>
              <a:rPr lang="en-US" altLang="zh-CN" baseline="-25000" dirty="0"/>
              <a:t>2</a:t>
            </a:r>
            <a:r>
              <a:rPr lang="en-US" altLang="zh-CN" dirty="0"/>
              <a:t>},  {0,  1},  q</a:t>
            </a:r>
            <a:r>
              <a:rPr lang="en-US" altLang="zh-CN" baseline="-25000" dirty="0"/>
              <a:t>0</a:t>
            </a:r>
            <a:r>
              <a:rPr lang="en-US" altLang="zh-CN" dirty="0"/>
              <a:t>,  q</a:t>
            </a:r>
            <a:r>
              <a:rPr lang="en-US" altLang="zh-CN" baseline="-25000" dirty="0"/>
              <a:t>2</a:t>
            </a:r>
            <a:r>
              <a:rPr lang="en-US" altLang="zh-CN" dirty="0"/>
              <a:t>,  δ)</a:t>
            </a:r>
          </a:p>
          <a:p>
            <a:r>
              <a:rPr lang="zh-CN" altLang="en-US" dirty="0"/>
              <a:t>∑</a:t>
            </a:r>
            <a:r>
              <a:rPr lang="en-US" altLang="zh-CN" dirty="0"/>
              <a:t>′={0,  1,  B}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&lt;q</a:t>
            </a:r>
            <a:r>
              <a:rPr lang="en-US" altLang="zh-CN" baseline="-25000" dirty="0">
                <a:solidFill>
                  <a:schemeClr val="tx1"/>
                </a:solidFill>
              </a:rPr>
              <a:t>0</a:t>
            </a:r>
            <a:r>
              <a:rPr lang="en-US" altLang="zh-CN" dirty="0">
                <a:solidFill>
                  <a:schemeClr val="tx1"/>
                </a:solidFill>
              </a:rPr>
              <a:t>,  0,  q</a:t>
            </a:r>
            <a:r>
              <a:rPr lang="en-US" altLang="zh-CN" baseline="-25000" dirty="0">
                <a:solidFill>
                  <a:schemeClr val="tx1"/>
                </a:solidFill>
              </a:rPr>
              <a:t>0</a:t>
            </a:r>
            <a:r>
              <a:rPr lang="en-US" altLang="zh-CN" dirty="0">
                <a:solidFill>
                  <a:schemeClr val="tx1"/>
                </a:solidFill>
              </a:rPr>
              <a:t>,  0,  R&gt;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&lt;q</a:t>
            </a:r>
            <a:r>
              <a:rPr lang="en-US" altLang="zh-CN" baseline="-25000" dirty="0">
                <a:solidFill>
                  <a:schemeClr val="tx1"/>
                </a:solidFill>
              </a:rPr>
              <a:t>0</a:t>
            </a:r>
            <a:r>
              <a:rPr lang="en-US" altLang="zh-CN" dirty="0">
                <a:solidFill>
                  <a:schemeClr val="tx1"/>
                </a:solidFill>
              </a:rPr>
              <a:t>,  1,  q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,  1,  R&gt;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&lt;q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,  0,  q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,  0,  R&gt;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&lt;q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,  B,  q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,  B,  N&gt;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[1] </a:t>
            </a:r>
            <a:r>
              <a:rPr lang="en-US" altLang="zh-CN" dirty="0"/>
              <a:t>Automata, Computability and Complexity: Theory and Application, Elaine Rich</a:t>
            </a:r>
            <a:endParaRPr lang="zh-CN" altLang="en-US" dirty="0"/>
          </a:p>
          <a:p>
            <a:pPr algn="l"/>
            <a:endParaRPr lang="en-US" altLang="zh-CN" dirty="0" smtClean="0"/>
          </a:p>
          <a:p>
            <a:pPr algn="l"/>
            <a:r>
              <a:rPr lang="en-US" altLang="zh-CN" dirty="0" smtClean="0"/>
              <a:t>[2] </a:t>
            </a:r>
            <a:r>
              <a:rPr lang="en-US" altLang="zh-CN" dirty="0" smtClean="0"/>
              <a:t>Introduction </a:t>
            </a:r>
            <a:r>
              <a:rPr lang="en-US" altLang="zh-CN" dirty="0"/>
              <a:t>to the Theory of Computation, </a:t>
            </a:r>
            <a:r>
              <a:rPr lang="en-US" altLang="zh-CN" dirty="0" smtClean="0"/>
              <a:t>Michael </a:t>
            </a:r>
            <a:r>
              <a:rPr lang="en-US" altLang="zh-CN" dirty="0" err="1" smtClean="0"/>
              <a:t>Sipser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920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 smtClean="0"/>
              <a:t>6.4 </a:t>
            </a:r>
            <a:r>
              <a:rPr lang="zh-CN" altLang="en-US" dirty="0"/>
              <a:t>构造图灵机接收语言</a:t>
            </a:r>
            <a:r>
              <a:rPr lang="en-US" altLang="zh-CN" dirty="0"/>
              <a:t>{</a:t>
            </a:r>
            <a:r>
              <a:rPr lang="en-US" altLang="zh-CN" dirty="0" err="1"/>
              <a:t>a</a:t>
            </a:r>
            <a:r>
              <a:rPr lang="en-US" altLang="zh-CN" i="1" baseline="30000" dirty="0" err="1"/>
              <a:t>n</a:t>
            </a:r>
            <a:r>
              <a:rPr lang="en-US" altLang="zh-CN" dirty="0" err="1"/>
              <a:t>b</a:t>
            </a:r>
            <a:r>
              <a:rPr lang="en-US" altLang="zh-CN" i="1" baseline="30000" dirty="0" err="1"/>
              <a:t>n</a:t>
            </a:r>
            <a:r>
              <a:rPr lang="en-US" altLang="zh-CN" dirty="0" err="1"/>
              <a:t>|</a:t>
            </a:r>
            <a:r>
              <a:rPr lang="en-US" altLang="zh-CN" i="1" dirty="0" err="1"/>
              <a:t>n</a:t>
            </a:r>
            <a:r>
              <a:rPr lang="en-US" altLang="zh-CN" dirty="0"/>
              <a:t>&gt;0}</a:t>
            </a:r>
            <a:endParaRPr lang="zh-CN" altLang="en-US" dirty="0"/>
          </a:p>
        </p:txBody>
      </p:sp>
      <p:sp>
        <p:nvSpPr>
          <p:cNvPr id="56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算法：</a:t>
            </a:r>
            <a:endParaRPr lang="en-US" altLang="zh-CN" dirty="0"/>
          </a:p>
          <a:p>
            <a:pPr lvl="1"/>
            <a:r>
              <a:rPr lang="zh-CN" altLang="en-US" dirty="0"/>
              <a:t>当图灵机遇到</a:t>
            </a:r>
            <a:r>
              <a:rPr lang="en-US" altLang="zh-CN" dirty="0"/>
              <a:t>a</a:t>
            </a:r>
            <a:r>
              <a:rPr lang="zh-CN" altLang="en-US" dirty="0"/>
              <a:t>时</a:t>
            </a:r>
            <a:r>
              <a:rPr lang="en-US" altLang="zh-CN" dirty="0"/>
              <a:t>,    </a:t>
            </a:r>
            <a:r>
              <a:rPr lang="zh-CN" altLang="en-US" dirty="0"/>
              <a:t>将</a:t>
            </a:r>
            <a:r>
              <a:rPr lang="en-US" altLang="zh-CN" dirty="0"/>
              <a:t>a</a:t>
            </a:r>
            <a:r>
              <a:rPr lang="zh-CN" altLang="en-US" dirty="0"/>
              <a:t>改写为</a:t>
            </a:r>
            <a:r>
              <a:rPr lang="en-US" altLang="zh-CN" dirty="0"/>
              <a:t>#</a:t>
            </a:r>
            <a:endParaRPr lang="zh-CN" altLang="en-US" dirty="0"/>
          </a:p>
          <a:p>
            <a:pPr lvl="1"/>
            <a:r>
              <a:rPr lang="zh-CN" altLang="en-US" dirty="0"/>
              <a:t>向右寻找</a:t>
            </a:r>
            <a:r>
              <a:rPr lang="en-US" altLang="zh-CN" dirty="0"/>
              <a:t>b,  </a:t>
            </a:r>
            <a:r>
              <a:rPr lang="zh-CN" altLang="en-US" dirty="0"/>
              <a:t>找到</a:t>
            </a:r>
            <a:r>
              <a:rPr lang="en-US" altLang="zh-CN" dirty="0"/>
              <a:t>b,  </a:t>
            </a:r>
            <a:r>
              <a:rPr lang="zh-CN" altLang="en-US" dirty="0"/>
              <a:t>将</a:t>
            </a:r>
            <a:r>
              <a:rPr lang="en-US" altLang="zh-CN" dirty="0"/>
              <a:t>b</a:t>
            </a:r>
            <a:r>
              <a:rPr lang="zh-CN" altLang="en-US" dirty="0"/>
              <a:t>改写为</a:t>
            </a:r>
            <a:r>
              <a:rPr lang="en-US" altLang="zh-CN" dirty="0"/>
              <a:t>#</a:t>
            </a:r>
            <a:endParaRPr lang="zh-CN" altLang="en-US" dirty="0"/>
          </a:p>
          <a:p>
            <a:pPr lvl="1"/>
            <a:r>
              <a:rPr lang="zh-CN" altLang="en-US" dirty="0"/>
              <a:t>再向左找</a:t>
            </a:r>
            <a:r>
              <a:rPr lang="en-US" altLang="zh-CN" dirty="0"/>
              <a:t>a,  </a:t>
            </a:r>
            <a:r>
              <a:rPr lang="zh-CN" altLang="en-US" dirty="0"/>
              <a:t>找到</a:t>
            </a:r>
            <a:r>
              <a:rPr lang="en-US" altLang="zh-CN" dirty="0"/>
              <a:t>a,  </a:t>
            </a:r>
            <a:r>
              <a:rPr lang="zh-CN" altLang="en-US" dirty="0"/>
              <a:t>将</a:t>
            </a:r>
            <a:r>
              <a:rPr lang="en-US" altLang="zh-CN" dirty="0"/>
              <a:t>a</a:t>
            </a:r>
            <a:r>
              <a:rPr lang="zh-CN" altLang="en-US" dirty="0"/>
              <a:t>改写为</a:t>
            </a:r>
            <a:r>
              <a:rPr lang="en-US" altLang="zh-CN" dirty="0"/>
              <a:t>#</a:t>
            </a:r>
          </a:p>
          <a:p>
            <a:pPr lvl="1"/>
            <a:r>
              <a:rPr lang="en-US" altLang="zh-CN" dirty="0"/>
              <a:t>…</a:t>
            </a:r>
            <a:endParaRPr lang="zh-CN" altLang="en-US" dirty="0"/>
          </a:p>
          <a:p>
            <a:pPr lvl="1"/>
            <a:r>
              <a:rPr lang="zh-CN" altLang="en-US" dirty="0"/>
              <a:t>直到所有</a:t>
            </a:r>
            <a:r>
              <a:rPr lang="en-US" altLang="zh-CN" dirty="0"/>
              <a:t>a</a:t>
            </a:r>
            <a:r>
              <a:rPr lang="zh-CN" altLang="en-US" dirty="0"/>
              <a:t>都找完。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6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① 读到一个</a:t>
            </a:r>
            <a:r>
              <a:rPr lang="en-US" altLang="zh-CN" dirty="0"/>
              <a:t>a,  </a:t>
            </a:r>
            <a:r>
              <a:rPr lang="zh-CN" altLang="en-US" dirty="0"/>
              <a:t>用</a:t>
            </a:r>
            <a:r>
              <a:rPr lang="en-US" altLang="zh-CN" dirty="0"/>
              <a:t>#</a:t>
            </a:r>
            <a:r>
              <a:rPr lang="zh-CN" altLang="en-US" dirty="0"/>
              <a:t>代替它</a:t>
            </a:r>
            <a:r>
              <a:rPr lang="en-US" altLang="zh-CN" dirty="0"/>
              <a:t>,  </a:t>
            </a:r>
            <a:r>
              <a:rPr lang="zh-CN" altLang="en-US" dirty="0"/>
              <a:t>向右找</a:t>
            </a:r>
            <a:r>
              <a:rPr lang="en-US" altLang="zh-CN" dirty="0"/>
              <a:t>b</a:t>
            </a:r>
            <a:endParaRPr lang="zh-CN" altLang="en-US" dirty="0"/>
          </a:p>
          <a:p>
            <a:r>
              <a:rPr lang="en-US" altLang="zh-CN" dirty="0">
                <a:solidFill>
                  <a:schemeClr val="tx1"/>
                </a:solidFill>
              </a:rPr>
              <a:t>&lt;start,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#,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a,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#,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#,  R&gt;</a:t>
            </a:r>
          </a:p>
          <a:p>
            <a:endParaRPr lang="en-US" altLang="zh-CN" dirty="0"/>
          </a:p>
          <a:p>
            <a:r>
              <a:rPr lang="zh-CN" altLang="en-US" dirty="0"/>
              <a:t>②处于状态</a:t>
            </a:r>
            <a:r>
              <a:rPr lang="en-US" altLang="zh-CN" dirty="0" err="1"/>
              <a:t>del_b</a:t>
            </a:r>
            <a:r>
              <a:rPr lang="en-US" altLang="zh-CN" dirty="0"/>
              <a:t>,  </a:t>
            </a:r>
            <a:r>
              <a:rPr lang="zh-CN" altLang="en-US" dirty="0"/>
              <a:t>扫描到</a:t>
            </a:r>
            <a:r>
              <a:rPr lang="en-US" altLang="zh-CN" dirty="0"/>
              <a:t>b,  </a:t>
            </a:r>
            <a:r>
              <a:rPr lang="zh-CN" altLang="en-US" dirty="0"/>
              <a:t>用</a:t>
            </a:r>
            <a:r>
              <a:rPr lang="en-US" altLang="zh-CN" dirty="0"/>
              <a:t>#</a:t>
            </a:r>
            <a:r>
              <a:rPr lang="zh-CN" altLang="en-US" dirty="0"/>
              <a:t>代替它</a:t>
            </a:r>
            <a:r>
              <a:rPr lang="en-US" altLang="zh-CN" dirty="0"/>
              <a:t>,  </a:t>
            </a:r>
            <a:r>
              <a:rPr lang="zh-CN" altLang="en-US" dirty="0"/>
              <a:t>向左寻找</a:t>
            </a:r>
            <a:r>
              <a:rPr lang="en-US" altLang="zh-CN" dirty="0"/>
              <a:t>a,  (</a:t>
            </a:r>
            <a:r>
              <a:rPr lang="zh-CN" altLang="en-US" dirty="0"/>
              <a:t>从①重复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b,  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#,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#,  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#,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a,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#,  R&gt;//</a:t>
            </a:r>
            <a:r>
              <a:rPr lang="zh-CN" altLang="en-US" dirty="0">
                <a:solidFill>
                  <a:schemeClr val="tx1"/>
                </a:solidFill>
              </a:rPr>
              <a:t>最右的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6</a:t>
            </a:r>
            <a:r>
              <a:rPr lang="zh-CN" altLang="en-US" dirty="0" smtClean="0"/>
              <a:t>章 图灵机</a:t>
            </a:r>
            <a:endParaRPr lang="zh-CN" altLang="en-US" dirty="0"/>
          </a:p>
        </p:txBody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2362200"/>
            <a:ext cx="8001000" cy="394652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图灵机</a:t>
            </a:r>
            <a:r>
              <a:rPr lang="en-US" altLang="zh-CN" dirty="0"/>
              <a:t>(Turing </a:t>
            </a:r>
            <a:r>
              <a:rPr lang="en-US" altLang="zh-CN" dirty="0" smtClean="0"/>
              <a:t>Machine)</a:t>
            </a:r>
            <a:r>
              <a:rPr lang="zh-CN" altLang="en-US" dirty="0" smtClean="0"/>
              <a:t>是图灵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A.Turing</a:t>
            </a:r>
            <a:r>
              <a:rPr lang="en-US" altLang="zh-CN" dirty="0" smtClean="0"/>
              <a:t>, 1912</a:t>
            </a:r>
            <a:r>
              <a:rPr lang="zh-CN" altLang="en-US" dirty="0"/>
              <a:t>～</a:t>
            </a:r>
            <a:r>
              <a:rPr lang="en-US" altLang="zh-CN" dirty="0"/>
              <a:t>1954)</a:t>
            </a:r>
            <a:r>
              <a:rPr lang="zh-CN" altLang="en-US" sz="2000" dirty="0"/>
              <a:t>于</a:t>
            </a:r>
            <a:r>
              <a:rPr lang="en-US" altLang="zh-CN" sz="2000" dirty="0"/>
              <a:t>1936</a:t>
            </a:r>
            <a:r>
              <a:rPr lang="zh-CN" altLang="en-US" sz="2000" dirty="0"/>
              <a:t>年在论文</a:t>
            </a:r>
            <a:r>
              <a:rPr lang="en-US" altLang="zh-CN" sz="2000" dirty="0"/>
              <a:t>《</a:t>
            </a:r>
            <a:r>
              <a:rPr lang="zh-CN" altLang="en-US" sz="2000" dirty="0"/>
              <a:t>可计算数字及其在判断性问题中的应用</a:t>
            </a:r>
            <a:r>
              <a:rPr lang="en-US" altLang="zh-CN" sz="2000" dirty="0"/>
              <a:t>》</a:t>
            </a:r>
            <a:r>
              <a:rPr lang="zh-CN" altLang="en-US" sz="2000" dirty="0"/>
              <a:t>里提出。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TM</a:t>
            </a:r>
            <a:r>
              <a:rPr lang="zh-CN" altLang="en-US" sz="2000" dirty="0"/>
              <a:t>是可计算性的数学模型</a:t>
            </a:r>
            <a:r>
              <a:rPr lang="en-US" altLang="zh-CN" sz="2000" dirty="0"/>
              <a:t>, </a:t>
            </a:r>
            <a:r>
              <a:rPr lang="zh-CN" altLang="en-US" sz="2000" dirty="0"/>
              <a:t>为计算机的发展奠定了理论基础。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可计算的特点是</a:t>
            </a:r>
            <a:r>
              <a:rPr lang="en-US" altLang="zh-CN" sz="2000" dirty="0"/>
              <a:t>:</a:t>
            </a:r>
            <a:r>
              <a:rPr lang="zh-CN" altLang="en-US" sz="2000" dirty="0"/>
              <a:t>有穷、离散、机械执行、停机。</a:t>
            </a:r>
          </a:p>
          <a:p>
            <a:endParaRPr lang="en-US" altLang="zh-CN" sz="1800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机器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的每一部分都是有限的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但它有一个潜在的无限长的纸带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因此这种机器只是一个理想的设备。图灵认为这样的一台机器就能模拟人类所能进行的任何计算过程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。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zh-CN" sz="18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zh-CN" altLang="en-US" dirty="0"/>
              <a:t>图灵：计算机理论、人工智能之父</a:t>
            </a:r>
            <a:endParaRPr lang="en-US" altLang="zh-CN" dirty="0"/>
          </a:p>
          <a:p>
            <a:r>
              <a:rPr lang="zh-CN" altLang="en-US" dirty="0"/>
              <a:t>冯</a:t>
            </a:r>
            <a:r>
              <a:rPr lang="en-US" altLang="zh-CN" dirty="0"/>
              <a:t>∙</a:t>
            </a:r>
            <a:r>
              <a:rPr lang="zh-CN" altLang="en-US" dirty="0"/>
              <a:t>诺依曼：计算机体系结构之父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6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③</a:t>
            </a:r>
            <a:r>
              <a:rPr lang="en-US" altLang="zh-CN" dirty="0" err="1"/>
              <a:t>seek_a</a:t>
            </a:r>
            <a:r>
              <a:rPr lang="zh-CN" altLang="en-US" dirty="0"/>
              <a:t>状态时</a:t>
            </a:r>
            <a:r>
              <a:rPr lang="en-US" altLang="zh-CN" dirty="0"/>
              <a:t>,  </a:t>
            </a:r>
            <a:r>
              <a:rPr lang="zh-CN" altLang="en-US" dirty="0"/>
              <a:t>没有再发现</a:t>
            </a:r>
            <a:r>
              <a:rPr lang="en-US" altLang="zh-CN" dirty="0"/>
              <a:t>a(</a:t>
            </a:r>
            <a:r>
              <a:rPr lang="zh-CN" altLang="en-US" dirty="0"/>
              <a:t>都已被</a:t>
            </a:r>
            <a:r>
              <a:rPr lang="en-US" altLang="zh-CN" dirty="0"/>
              <a:t>#</a:t>
            </a:r>
            <a:r>
              <a:rPr lang="zh-CN" altLang="en-US" dirty="0"/>
              <a:t>所代替</a:t>
            </a:r>
            <a:r>
              <a:rPr lang="en-US" altLang="zh-CN" dirty="0"/>
              <a:t>),  </a:t>
            </a:r>
            <a:r>
              <a:rPr lang="zh-CN" altLang="en-US" dirty="0"/>
              <a:t>还需要检查是否所有的</a:t>
            </a:r>
            <a:r>
              <a:rPr lang="en-US" altLang="zh-CN" dirty="0"/>
              <a:t>b</a:t>
            </a:r>
            <a:r>
              <a:rPr lang="zh-CN" altLang="en-US" dirty="0"/>
              <a:t>都已经被扫描过。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├</a:t>
            </a:r>
            <a:r>
              <a:rPr lang="en-US" altLang="zh-CN" dirty="0">
                <a:solidFill>
                  <a:schemeClr val="tx1"/>
                </a:solidFill>
              </a:rPr>
              <a:t>,  check,  </a:t>
            </a:r>
            <a:r>
              <a:rPr lang="zh-CN" altLang="en-US" dirty="0">
                <a:solidFill>
                  <a:schemeClr val="tx1"/>
                </a:solidFill>
              </a:rPr>
              <a:t> ├</a:t>
            </a:r>
            <a:r>
              <a:rPr lang="en-US" altLang="zh-CN" dirty="0">
                <a:solidFill>
                  <a:schemeClr val="tx1"/>
                </a:solidFill>
              </a:rPr>
              <a:t>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&lt;check,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#,  check,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#,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&lt;check,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B,  accept,  B,  N&gt;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问题</a:t>
            </a:r>
          </a:p>
        </p:txBody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该图灵机不仅能够接收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/>
              <a:t>的所有串</a:t>
            </a:r>
            <a:r>
              <a:rPr lang="en-US" altLang="zh-CN" dirty="0"/>
              <a:t>;</a:t>
            </a:r>
            <a:endParaRPr lang="zh-CN" altLang="en-US" dirty="0"/>
          </a:p>
          <a:p>
            <a:r>
              <a:rPr lang="zh-CN" altLang="en-US" dirty="0"/>
              <a:t>同时</a:t>
            </a:r>
            <a:r>
              <a:rPr lang="en-US" altLang="zh-CN" dirty="0"/>
              <a:t>,  </a:t>
            </a:r>
            <a:r>
              <a:rPr lang="zh-CN" altLang="en-US" dirty="0"/>
              <a:t>该图灵机也能接收</a:t>
            </a:r>
            <a:r>
              <a:rPr lang="en-US" altLang="zh-CN" dirty="0" err="1"/>
              <a:t>aababb</a:t>
            </a:r>
            <a:r>
              <a:rPr lang="zh-CN" altLang="en-US" dirty="0"/>
              <a:t>等。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原因：使用</a:t>
            </a:r>
            <a:r>
              <a:rPr lang="en-US" altLang="zh-CN" dirty="0">
                <a:solidFill>
                  <a:schemeClr val="tx1"/>
                </a:solidFill>
              </a:rPr>
              <a:t>#</a:t>
            </a:r>
            <a:r>
              <a:rPr lang="zh-CN" altLang="en-US" dirty="0">
                <a:solidFill>
                  <a:schemeClr val="tx1"/>
                </a:solidFill>
              </a:rPr>
              <a:t>代表已扫描的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b,  </a:t>
            </a:r>
            <a:r>
              <a:rPr lang="zh-CN" altLang="en-US" dirty="0">
                <a:solidFill>
                  <a:schemeClr val="tx1"/>
                </a:solidFill>
              </a:rPr>
              <a:t>没有保证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的顺序。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改造方法：</a:t>
            </a:r>
            <a:endParaRPr lang="en-US" altLang="zh-CN" dirty="0"/>
          </a:p>
          <a:p>
            <a:r>
              <a:rPr lang="zh-CN" altLang="en-US" dirty="0"/>
              <a:t>为了区别原来的字母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b,  </a:t>
            </a:r>
            <a:r>
              <a:rPr lang="zh-CN" altLang="en-US" dirty="0"/>
              <a:t>使用</a:t>
            </a:r>
            <a:r>
              <a:rPr lang="en-US" altLang="zh-CN" dirty="0"/>
              <a:t>#</a:t>
            </a:r>
            <a:r>
              <a:rPr lang="zh-CN" altLang="en-US" dirty="0"/>
              <a:t>和</a:t>
            </a:r>
            <a:r>
              <a:rPr lang="en-US" altLang="zh-CN" dirty="0"/>
              <a:t>$</a:t>
            </a:r>
            <a:r>
              <a:rPr lang="zh-CN" altLang="en-US" dirty="0"/>
              <a:t>分别代替字母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b,  </a:t>
            </a:r>
            <a:endParaRPr lang="zh-CN" altLang="en-US" dirty="0"/>
          </a:p>
          <a:p>
            <a:r>
              <a:rPr lang="zh-CN" altLang="en-US" dirty="0"/>
              <a:t>当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都识别后</a:t>
            </a:r>
            <a:r>
              <a:rPr lang="en-US" altLang="zh-CN" dirty="0"/>
              <a:t>,  </a:t>
            </a:r>
            <a:r>
              <a:rPr lang="zh-CN" altLang="en-US" dirty="0"/>
              <a:t>带上的串为</a:t>
            </a:r>
            <a:endParaRPr lang="en-US" altLang="zh-CN" dirty="0"/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├</a:t>
            </a:r>
            <a:r>
              <a:rPr lang="en-US" altLang="zh-CN" dirty="0">
                <a:solidFill>
                  <a:schemeClr val="tx1"/>
                </a:solidFill>
              </a:rPr>
              <a:t>###…##$$$…$$B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 smtClean="0"/>
              <a:t>6.5 </a:t>
            </a:r>
            <a:r>
              <a:rPr lang="zh-CN" altLang="en-US" dirty="0"/>
              <a:t>修改版本</a:t>
            </a:r>
          </a:p>
        </p:txBody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①读到一个</a:t>
            </a:r>
            <a:r>
              <a:rPr lang="en-US" altLang="zh-CN" dirty="0"/>
              <a:t>a,  </a:t>
            </a:r>
            <a:r>
              <a:rPr lang="zh-CN" altLang="en-US" dirty="0"/>
              <a:t>用</a:t>
            </a:r>
            <a:r>
              <a:rPr lang="en-US" altLang="zh-CN" dirty="0"/>
              <a:t>#</a:t>
            </a:r>
            <a:r>
              <a:rPr lang="zh-CN" altLang="en-US" dirty="0"/>
              <a:t>代替它</a:t>
            </a:r>
            <a:r>
              <a:rPr lang="en-US" altLang="zh-CN" dirty="0"/>
              <a:t>,  </a:t>
            </a:r>
            <a:r>
              <a:rPr lang="zh-CN" altLang="en-US" dirty="0"/>
              <a:t>向右寻找</a:t>
            </a:r>
            <a:r>
              <a:rPr lang="en-US" altLang="zh-CN" dirty="0"/>
              <a:t>b</a:t>
            </a:r>
            <a:endParaRPr lang="zh-CN" altLang="en-US" dirty="0"/>
          </a:p>
          <a:p>
            <a:r>
              <a:rPr lang="en-US" altLang="zh-CN" dirty="0">
                <a:solidFill>
                  <a:schemeClr val="tx1"/>
                </a:solidFill>
              </a:rPr>
              <a:t>&lt;start,  a,  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#,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a,  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a,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#,  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#,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$,  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$,  R&gt;</a:t>
            </a:r>
          </a:p>
          <a:p>
            <a:endParaRPr lang="en-US" altLang="zh-CN" dirty="0"/>
          </a:p>
          <a:p>
            <a:r>
              <a:rPr lang="zh-CN" altLang="en-US" dirty="0"/>
              <a:t>②处于状态</a:t>
            </a:r>
            <a:r>
              <a:rPr lang="en-US" altLang="zh-CN" dirty="0" err="1"/>
              <a:t>del_b</a:t>
            </a:r>
            <a:r>
              <a:rPr lang="en-US" altLang="zh-CN" dirty="0"/>
              <a:t>,  </a:t>
            </a:r>
            <a:r>
              <a:rPr lang="zh-CN" altLang="en-US" dirty="0"/>
              <a:t>扫描到</a:t>
            </a:r>
            <a:r>
              <a:rPr lang="en-US" altLang="zh-CN" dirty="0"/>
              <a:t>b,  </a:t>
            </a:r>
            <a:r>
              <a:rPr lang="zh-CN" altLang="en-US" dirty="0"/>
              <a:t>用</a:t>
            </a:r>
            <a:r>
              <a:rPr lang="en-US" altLang="zh-CN" dirty="0"/>
              <a:t>$</a:t>
            </a:r>
            <a:r>
              <a:rPr lang="zh-CN" altLang="en-US" dirty="0"/>
              <a:t>代替它</a:t>
            </a:r>
            <a:r>
              <a:rPr lang="en-US" altLang="zh-CN" dirty="0"/>
              <a:t>,  </a:t>
            </a:r>
            <a:r>
              <a:rPr lang="zh-CN" altLang="en-US" dirty="0"/>
              <a:t>向左寻找</a:t>
            </a:r>
            <a:r>
              <a:rPr lang="en-US" altLang="zh-CN" dirty="0"/>
              <a:t>a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b,  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$,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$,  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$,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#,  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#,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a,  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#,  R&gt;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6.5 </a:t>
            </a:r>
            <a:r>
              <a:rPr lang="zh-CN" altLang="en-US" dirty="0" smtClean="0"/>
              <a:t>修改版本</a:t>
            </a:r>
            <a:endParaRPr lang="zh-CN" altLang="en-US" dirty="0"/>
          </a:p>
        </p:txBody>
      </p:sp>
      <p:sp>
        <p:nvSpPr>
          <p:cNvPr id="57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③在</a:t>
            </a:r>
            <a:r>
              <a:rPr lang="en-US" altLang="zh-CN" dirty="0" err="1"/>
              <a:t>seek_a</a:t>
            </a:r>
            <a:r>
              <a:rPr lang="zh-CN" altLang="en-US" dirty="0"/>
              <a:t>状态时</a:t>
            </a:r>
            <a:r>
              <a:rPr lang="en-US" altLang="zh-CN" dirty="0"/>
              <a:t>,  </a:t>
            </a:r>
            <a:r>
              <a:rPr lang="zh-CN" altLang="en-US" dirty="0"/>
              <a:t>没有再发现</a:t>
            </a:r>
            <a:r>
              <a:rPr lang="en-US" altLang="zh-CN" dirty="0"/>
              <a:t>a(</a:t>
            </a:r>
            <a:r>
              <a:rPr lang="zh-CN" altLang="en-US" dirty="0"/>
              <a:t>都已经被</a:t>
            </a:r>
            <a:r>
              <a:rPr lang="en-US" altLang="zh-CN" dirty="0"/>
              <a:t>#</a:t>
            </a:r>
            <a:r>
              <a:rPr lang="zh-CN" altLang="en-US" dirty="0"/>
              <a:t>所代替</a:t>
            </a:r>
            <a:r>
              <a:rPr lang="en-US" altLang="zh-CN" dirty="0"/>
              <a:t>)</a:t>
            </a:r>
            <a:r>
              <a:rPr lang="zh-CN" altLang="en-US" dirty="0"/>
              <a:t>需检查是否所有的</a:t>
            </a:r>
            <a:r>
              <a:rPr lang="en-US" altLang="zh-CN" dirty="0"/>
              <a:t>b</a:t>
            </a:r>
            <a:r>
              <a:rPr lang="zh-CN" altLang="en-US" dirty="0"/>
              <a:t>都已经被扫描过还必须注意</a:t>
            </a:r>
            <a:r>
              <a:rPr lang="en-US" altLang="zh-CN" dirty="0"/>
              <a:t>#</a:t>
            </a:r>
            <a:r>
              <a:rPr lang="zh-CN" altLang="en-US" dirty="0"/>
              <a:t>与</a:t>
            </a:r>
            <a:r>
              <a:rPr lang="en-US" altLang="zh-CN" dirty="0"/>
              <a:t>$</a:t>
            </a:r>
            <a:r>
              <a:rPr lang="zh-CN" altLang="en-US" dirty="0"/>
              <a:t>的顺序。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├</a:t>
            </a:r>
            <a:r>
              <a:rPr lang="en-US" altLang="zh-CN" dirty="0">
                <a:solidFill>
                  <a:schemeClr val="tx1"/>
                </a:solidFill>
              </a:rPr>
              <a:t>,  check1,  </a:t>
            </a:r>
            <a:r>
              <a:rPr lang="zh-CN" altLang="en-US" dirty="0">
                <a:solidFill>
                  <a:schemeClr val="tx1"/>
                </a:solidFill>
              </a:rPr>
              <a:t>├</a:t>
            </a:r>
            <a:r>
              <a:rPr lang="en-US" altLang="zh-CN" dirty="0">
                <a:solidFill>
                  <a:schemeClr val="tx1"/>
                </a:solidFill>
              </a:rPr>
              <a:t>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&lt;check1,  #,  check1,  #,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&lt;check1,  $,  check2,  $,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&lt;check2,  $,  check2,  $,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&lt;check2,  B,  accept,  B,  N&gt;</a:t>
            </a:r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 smtClean="0"/>
              <a:t>6.6 </a:t>
            </a:r>
            <a:r>
              <a:rPr lang="en-US" altLang="zh-CN" dirty="0"/>
              <a:t>{</a:t>
            </a:r>
            <a:r>
              <a:rPr lang="en-US" altLang="zh-CN" dirty="0" err="1"/>
              <a:t>a</a:t>
            </a:r>
            <a:r>
              <a:rPr lang="en-US" altLang="zh-CN" i="1" baseline="30000" dirty="0" err="1"/>
              <a:t>n</a:t>
            </a:r>
            <a:r>
              <a:rPr lang="en-US" altLang="zh-CN" dirty="0" err="1"/>
              <a:t>b</a:t>
            </a:r>
            <a:r>
              <a:rPr lang="en-US" altLang="zh-CN" i="1" baseline="30000" dirty="0" err="1"/>
              <a:t>n</a:t>
            </a:r>
            <a:r>
              <a:rPr lang="en-US" altLang="zh-CN" dirty="0" err="1"/>
              <a:t>|</a:t>
            </a:r>
            <a:r>
              <a:rPr lang="en-US" altLang="zh-CN" i="1" dirty="0" err="1"/>
              <a:t>n</a:t>
            </a:r>
            <a:r>
              <a:rPr lang="en-US" altLang="zh-CN" dirty="0"/>
              <a:t>&gt;0}</a:t>
            </a:r>
            <a:r>
              <a:rPr lang="zh-CN" altLang="en-US" dirty="0"/>
              <a:t>的第二种算法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① 读到一个</a:t>
            </a:r>
            <a:r>
              <a:rPr lang="en-US" altLang="zh-CN" dirty="0"/>
              <a:t>a,</a:t>
            </a:r>
            <a:r>
              <a:rPr lang="zh-CN" altLang="en-US" dirty="0"/>
              <a:t>用</a:t>
            </a:r>
            <a:r>
              <a:rPr lang="en-US" altLang="zh-CN" dirty="0"/>
              <a:t>#</a:t>
            </a:r>
            <a:r>
              <a:rPr lang="zh-CN" altLang="en-US" dirty="0"/>
              <a:t>代替它</a:t>
            </a:r>
            <a:r>
              <a:rPr lang="en-US" altLang="zh-CN" dirty="0"/>
              <a:t>, </a:t>
            </a:r>
            <a:r>
              <a:rPr lang="zh-CN" altLang="en-US" dirty="0"/>
              <a:t>向右寻找</a:t>
            </a:r>
            <a:r>
              <a:rPr lang="en-US" altLang="zh-CN" dirty="0"/>
              <a:t>b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② 处于状态</a:t>
            </a:r>
            <a:r>
              <a:rPr lang="en-US" altLang="zh-CN" dirty="0" err="1"/>
              <a:t>del_b</a:t>
            </a:r>
            <a:r>
              <a:rPr lang="en-US" altLang="zh-CN" dirty="0"/>
              <a:t>, </a:t>
            </a:r>
            <a:r>
              <a:rPr lang="zh-CN" altLang="en-US" dirty="0"/>
              <a:t>扫描到</a:t>
            </a:r>
            <a:r>
              <a:rPr lang="en-US" altLang="zh-CN" dirty="0"/>
              <a:t>b, </a:t>
            </a:r>
            <a:r>
              <a:rPr lang="zh-CN" altLang="en-US" dirty="0"/>
              <a:t>用</a:t>
            </a:r>
            <a:r>
              <a:rPr lang="en-US" altLang="zh-CN" dirty="0"/>
              <a:t>$</a:t>
            </a:r>
            <a:r>
              <a:rPr lang="zh-CN" altLang="en-US" dirty="0"/>
              <a:t>代替</a:t>
            </a:r>
            <a:r>
              <a:rPr lang="en-US" altLang="zh-CN" dirty="0"/>
              <a:t>, </a:t>
            </a:r>
            <a:r>
              <a:rPr lang="zh-CN" altLang="en-US" u="sng" dirty="0"/>
              <a:t>向左寻找最左</a:t>
            </a:r>
            <a:r>
              <a:rPr lang="en-US" altLang="zh-CN" u="sng" dirty="0"/>
              <a:t>a</a:t>
            </a:r>
            <a:r>
              <a:rPr lang="en-US" altLang="zh-CN" dirty="0"/>
              <a:t>, </a:t>
            </a:r>
            <a:r>
              <a:rPr lang="zh-CN" altLang="en-US" dirty="0"/>
              <a:t>重复①；</a:t>
            </a:r>
          </a:p>
          <a:p>
            <a:r>
              <a:rPr lang="zh-CN" altLang="en-US" dirty="0"/>
              <a:t>③ 在</a:t>
            </a:r>
            <a:r>
              <a:rPr lang="en-US" altLang="zh-CN" dirty="0" err="1"/>
              <a:t>seek_a</a:t>
            </a:r>
            <a:r>
              <a:rPr lang="zh-CN" altLang="en-US" dirty="0"/>
              <a:t>状态时</a:t>
            </a:r>
            <a:r>
              <a:rPr lang="en-US" altLang="zh-CN" dirty="0"/>
              <a:t>, </a:t>
            </a:r>
            <a:r>
              <a:rPr lang="zh-CN" altLang="en-US" dirty="0"/>
              <a:t>没有再发现</a:t>
            </a:r>
            <a:r>
              <a:rPr lang="en-US" altLang="zh-CN" dirty="0"/>
              <a:t>a, </a:t>
            </a:r>
            <a:r>
              <a:rPr lang="zh-CN" altLang="en-US" dirty="0"/>
              <a:t>需检查是否所有的</a:t>
            </a:r>
            <a:r>
              <a:rPr lang="en-US" altLang="zh-CN" dirty="0"/>
              <a:t>b</a:t>
            </a:r>
            <a:r>
              <a:rPr lang="zh-CN" altLang="en-US" dirty="0"/>
              <a:t>都已经被扫描过。</a:t>
            </a:r>
          </a:p>
          <a:p>
            <a:endParaRPr lang="en-US" altLang="zh-CN" dirty="0"/>
          </a:p>
          <a:p>
            <a:r>
              <a:rPr lang="zh-CN" altLang="en-US" dirty="0"/>
              <a:t>与上一个例子的不同之处在于</a:t>
            </a:r>
            <a:r>
              <a:rPr lang="en-US" altLang="zh-CN" dirty="0"/>
              <a:t>,</a:t>
            </a:r>
            <a:r>
              <a:rPr lang="zh-CN" altLang="en-US" dirty="0"/>
              <a:t>“向左寻找最左</a:t>
            </a:r>
            <a:r>
              <a:rPr lang="en-US" altLang="zh-CN" dirty="0"/>
              <a:t>a</a:t>
            </a:r>
            <a:r>
              <a:rPr lang="zh-CN" altLang="en-US" dirty="0"/>
              <a:t>”。</a:t>
            </a:r>
            <a:endParaRPr lang="en-US" altLang="zh-CN" dirty="0"/>
          </a:p>
          <a:p>
            <a:r>
              <a:rPr lang="zh-CN" altLang="en-US" dirty="0"/>
              <a:t>最左</a:t>
            </a:r>
            <a:r>
              <a:rPr lang="en-US" altLang="zh-CN" dirty="0"/>
              <a:t>a</a:t>
            </a:r>
            <a:r>
              <a:rPr lang="zh-CN" altLang="en-US" dirty="0"/>
              <a:t>在哪里？在</a:t>
            </a:r>
            <a:r>
              <a:rPr lang="en-US" altLang="zh-CN" dirty="0"/>
              <a:t>#</a:t>
            </a:r>
            <a:r>
              <a:rPr lang="zh-CN" altLang="en-US" dirty="0"/>
              <a:t>串的最右边。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规则</a:t>
            </a:r>
            <a:endParaRPr lang="zh-CN" altLang="en-US" dirty="0"/>
          </a:p>
        </p:txBody>
      </p:sp>
      <p:sp>
        <p:nvSpPr>
          <p:cNvPr id="5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①读到一个</a:t>
            </a:r>
            <a:r>
              <a:rPr lang="en-US" altLang="zh-CN" dirty="0"/>
              <a:t>a,  </a:t>
            </a:r>
            <a:r>
              <a:rPr lang="zh-CN" altLang="en-US" dirty="0"/>
              <a:t>用</a:t>
            </a:r>
            <a:r>
              <a:rPr lang="en-US" altLang="zh-CN" dirty="0"/>
              <a:t>#</a:t>
            </a:r>
            <a:r>
              <a:rPr lang="zh-CN" altLang="en-US" dirty="0"/>
              <a:t>代替它</a:t>
            </a:r>
            <a:r>
              <a:rPr lang="en-US" altLang="zh-CN" dirty="0"/>
              <a:t>,  </a:t>
            </a:r>
            <a:r>
              <a:rPr lang="zh-CN" altLang="en-US" dirty="0"/>
              <a:t>向右寻找</a:t>
            </a:r>
            <a:r>
              <a:rPr lang="en-US" altLang="zh-CN" dirty="0"/>
              <a:t>b</a:t>
            </a:r>
            <a:endParaRPr lang="zh-CN" altLang="en-US" dirty="0"/>
          </a:p>
          <a:p>
            <a:r>
              <a:rPr lang="en-US" altLang="zh-CN" dirty="0">
                <a:solidFill>
                  <a:schemeClr val="tx1"/>
                </a:solidFill>
              </a:rPr>
              <a:t>&lt;start,  a,  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#,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a,  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a,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$,  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$,  R&gt;</a:t>
            </a:r>
          </a:p>
          <a:p>
            <a:endParaRPr lang="en-US" altLang="zh-CN" dirty="0"/>
          </a:p>
          <a:p>
            <a:r>
              <a:rPr lang="zh-CN" altLang="en-US" dirty="0"/>
              <a:t>②处于状态</a:t>
            </a:r>
            <a:r>
              <a:rPr lang="en-US" altLang="zh-CN" dirty="0" err="1"/>
              <a:t>del_b</a:t>
            </a:r>
            <a:r>
              <a:rPr lang="en-US" altLang="zh-CN" dirty="0"/>
              <a:t>,  </a:t>
            </a:r>
            <a:r>
              <a:rPr lang="zh-CN" altLang="en-US" dirty="0"/>
              <a:t>扫描到</a:t>
            </a:r>
            <a:r>
              <a:rPr lang="en-US" altLang="zh-CN" dirty="0"/>
              <a:t>b,  </a:t>
            </a:r>
            <a:r>
              <a:rPr lang="zh-CN" altLang="en-US" dirty="0"/>
              <a:t>用</a:t>
            </a:r>
            <a:r>
              <a:rPr lang="en-US" altLang="zh-CN" dirty="0"/>
              <a:t>$</a:t>
            </a:r>
            <a:r>
              <a:rPr lang="zh-CN" altLang="en-US" dirty="0"/>
              <a:t>代替</a:t>
            </a:r>
            <a:r>
              <a:rPr lang="en-US" altLang="zh-CN" dirty="0"/>
              <a:t>,  </a:t>
            </a:r>
            <a:r>
              <a:rPr lang="zh-CN" altLang="en-US" dirty="0"/>
              <a:t>向左寻找</a:t>
            </a:r>
            <a:r>
              <a:rPr lang="en-US" altLang="zh-CN" dirty="0"/>
              <a:t>a,  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b,  seek_#,  $,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&lt;seek_#,  $,  seek_#,  $,  L&gt;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&lt;seek_#,  a,  seek_#,  a,  L&gt; //</a:t>
            </a:r>
            <a:r>
              <a:rPr lang="zh-CN" altLang="en-US" dirty="0">
                <a:solidFill>
                  <a:schemeClr val="tx1"/>
                </a:solidFill>
              </a:rPr>
              <a:t>跳过右侧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串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&lt;seek_#,  #,  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#,  R&gt; //</a:t>
            </a:r>
            <a:r>
              <a:rPr lang="zh-CN" altLang="en-US" dirty="0">
                <a:solidFill>
                  <a:schemeClr val="tx1"/>
                </a:solidFill>
              </a:rPr>
              <a:t>到达最右</a:t>
            </a:r>
            <a:r>
              <a:rPr lang="en-US" altLang="zh-CN" dirty="0">
                <a:solidFill>
                  <a:schemeClr val="tx1"/>
                </a:solidFill>
              </a:rPr>
              <a:t>#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a,  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#,  R&gt; //</a:t>
            </a:r>
            <a:r>
              <a:rPr lang="zh-CN" altLang="en-US" dirty="0">
                <a:solidFill>
                  <a:schemeClr val="tx1"/>
                </a:solidFill>
              </a:rPr>
              <a:t>到达当前最左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  <a:p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规则</a:t>
            </a:r>
            <a:endParaRPr lang="zh-CN" altLang="en-US" dirty="0"/>
          </a:p>
        </p:txBody>
      </p:sp>
      <p:sp>
        <p:nvSpPr>
          <p:cNvPr id="579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③在</a:t>
            </a:r>
            <a:r>
              <a:rPr lang="en-US" altLang="zh-CN" dirty="0" err="1"/>
              <a:t>seek_a</a:t>
            </a:r>
            <a:r>
              <a:rPr lang="zh-CN" altLang="en-US" dirty="0"/>
              <a:t>状态时</a:t>
            </a:r>
            <a:r>
              <a:rPr lang="en-US" altLang="zh-CN" dirty="0"/>
              <a:t>,  </a:t>
            </a:r>
            <a:r>
              <a:rPr lang="zh-CN" altLang="en-US" dirty="0"/>
              <a:t>没有再发现</a:t>
            </a:r>
            <a:r>
              <a:rPr lang="en-US" altLang="zh-CN" dirty="0"/>
              <a:t>a,  </a:t>
            </a:r>
            <a:r>
              <a:rPr lang="zh-CN" altLang="en-US" dirty="0"/>
              <a:t>需检查是否所有的</a:t>
            </a:r>
            <a:r>
              <a:rPr lang="en-US" altLang="zh-CN" dirty="0"/>
              <a:t>b</a:t>
            </a:r>
            <a:r>
              <a:rPr lang="zh-CN" altLang="en-US" dirty="0"/>
              <a:t>都已经被扫描过。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$,  check,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$,  R&gt; // </a:t>
            </a:r>
            <a:r>
              <a:rPr lang="zh-CN" altLang="en-US" dirty="0">
                <a:solidFill>
                  <a:schemeClr val="tx1"/>
                </a:solidFill>
              </a:rPr>
              <a:t>从最右</a:t>
            </a:r>
            <a:r>
              <a:rPr lang="en-US" altLang="zh-CN" dirty="0">
                <a:solidFill>
                  <a:schemeClr val="tx1"/>
                </a:solidFill>
              </a:rPr>
              <a:t>#</a:t>
            </a:r>
            <a:r>
              <a:rPr lang="zh-CN" altLang="en-US" dirty="0">
                <a:solidFill>
                  <a:schemeClr val="tx1"/>
                </a:solidFill>
              </a:rPr>
              <a:t>弹回遇到</a:t>
            </a:r>
            <a:r>
              <a:rPr lang="en-US" altLang="zh-CN" dirty="0">
                <a:solidFill>
                  <a:schemeClr val="tx1"/>
                </a:solidFill>
              </a:rPr>
              <a:t>$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&lt;check,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$,  check,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$,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&lt;check,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B,  accept,  B,  N&gt;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一些不需要定义的规则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&lt;start,  b,  ?&gt; //</a:t>
            </a:r>
            <a:r>
              <a:rPr lang="zh-CN" altLang="en-US" dirty="0">
                <a:solidFill>
                  <a:schemeClr val="tx1"/>
                </a:solidFill>
              </a:rPr>
              <a:t>无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&lt;start,  B,  ?&gt; //</a:t>
            </a:r>
            <a:r>
              <a:rPr lang="zh-CN" altLang="en-US" dirty="0">
                <a:solidFill>
                  <a:schemeClr val="tx1"/>
                </a:solidFill>
              </a:rPr>
              <a:t>无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无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B,  ?&gt; //b</a:t>
            </a:r>
            <a:r>
              <a:rPr lang="zh-CN" altLang="en-US" dirty="0">
                <a:solidFill>
                  <a:schemeClr val="tx1"/>
                </a:solidFill>
              </a:rPr>
              <a:t>少或无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B,  ?&gt; //</a:t>
            </a:r>
            <a:r>
              <a:rPr lang="zh-CN" altLang="en-US" dirty="0">
                <a:solidFill>
                  <a:schemeClr val="tx1"/>
                </a:solidFill>
              </a:rPr>
              <a:t>不可能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b,  ?&gt; //</a:t>
            </a:r>
            <a:r>
              <a:rPr lang="zh-CN" altLang="en-US" dirty="0">
                <a:solidFill>
                  <a:schemeClr val="tx1"/>
                </a:solidFill>
              </a:rPr>
              <a:t>不可能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&lt;check,  b,  ?&gt; //b</a:t>
            </a:r>
            <a:r>
              <a:rPr lang="zh-CN" altLang="en-US" dirty="0">
                <a:solidFill>
                  <a:schemeClr val="tx1"/>
                </a:solidFill>
              </a:rPr>
              <a:t>多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思考</a:t>
            </a:r>
          </a:p>
        </p:txBody>
      </p:sp>
      <p:sp>
        <p:nvSpPr>
          <p:cNvPr id="1055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能否给对图灵机的性能进行评价？</a:t>
            </a:r>
          </a:p>
          <a:p>
            <a:r>
              <a:rPr lang="zh-CN" altLang="en-US" dirty="0"/>
              <a:t>对于相同的输入串</a:t>
            </a:r>
            <a:r>
              <a:rPr lang="en-US" altLang="zh-CN" dirty="0"/>
              <a:t>,</a:t>
            </a:r>
            <a:r>
              <a:rPr lang="zh-CN" altLang="en-US" dirty="0"/>
              <a:t>比较不同算法：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图灵机的指令数量；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每条指令的执行次数</a:t>
            </a:r>
            <a:r>
              <a:rPr lang="en-US" altLang="zh-CN" dirty="0"/>
              <a:t>(</a:t>
            </a:r>
            <a:r>
              <a:rPr lang="zh-CN" altLang="en-US" dirty="0"/>
              <a:t>总次数</a:t>
            </a:r>
            <a:r>
              <a:rPr lang="en-US" altLang="zh-CN" dirty="0"/>
              <a:t>)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新印刷符号的数量；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读写头移动</a:t>
            </a:r>
            <a:r>
              <a:rPr lang="zh-CN" altLang="en-US" dirty="0"/>
              <a:t>的次数；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 smtClean="0"/>
              <a:t>6.7 </a:t>
            </a:r>
            <a:r>
              <a:rPr lang="en-US" altLang="zh-CN" dirty="0"/>
              <a:t>{</a:t>
            </a:r>
            <a:r>
              <a:rPr lang="en-US" altLang="zh-CN" dirty="0" err="1"/>
              <a:t>a</a:t>
            </a:r>
            <a:r>
              <a:rPr lang="en-US" altLang="zh-CN" i="1" baseline="30000" dirty="0" err="1"/>
              <a:t>n</a:t>
            </a:r>
            <a:r>
              <a:rPr lang="en-US" altLang="zh-CN" dirty="0" err="1"/>
              <a:t>b</a:t>
            </a:r>
            <a:r>
              <a:rPr lang="en-US" altLang="zh-CN" i="1" baseline="30000" dirty="0" err="1"/>
              <a:t>n</a:t>
            </a:r>
            <a:r>
              <a:rPr lang="en-US" altLang="zh-CN" dirty="0" err="1"/>
              <a:t>|</a:t>
            </a:r>
            <a:r>
              <a:rPr lang="en-US" altLang="zh-CN" i="1" dirty="0" err="1"/>
              <a:t>n</a:t>
            </a:r>
            <a:r>
              <a:rPr lang="en-US" altLang="zh-CN" dirty="0"/>
              <a:t>&gt;0}</a:t>
            </a:r>
            <a:r>
              <a:rPr lang="zh-CN" altLang="en-US" dirty="0"/>
              <a:t>第三种算法</a:t>
            </a:r>
            <a:endParaRPr lang="en-US" altLang="zh-CN" dirty="0"/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首先检查输入串是否为</a:t>
            </a:r>
            <a:r>
              <a:rPr lang="en-US" altLang="zh-CN" dirty="0" err="1"/>
              <a:t>a</a:t>
            </a:r>
            <a:r>
              <a:rPr lang="en-US" altLang="zh-CN" baseline="30000" dirty="0" err="1"/>
              <a:t>+</a:t>
            </a:r>
            <a:r>
              <a:rPr lang="en-US" altLang="zh-CN" dirty="0" err="1"/>
              <a:t>b</a:t>
            </a:r>
            <a:r>
              <a:rPr lang="en-US" altLang="zh-CN" baseline="30000" dirty="0"/>
              <a:t>+</a:t>
            </a:r>
            <a:r>
              <a:rPr lang="zh-CN" altLang="en-US" dirty="0"/>
              <a:t>的格式；</a:t>
            </a:r>
          </a:p>
          <a:p>
            <a:r>
              <a:rPr lang="zh-CN" altLang="en-US" dirty="0"/>
              <a:t>如果不是</a:t>
            </a:r>
            <a:r>
              <a:rPr lang="en-US" altLang="zh-CN" dirty="0"/>
              <a:t>, </a:t>
            </a:r>
            <a:r>
              <a:rPr lang="zh-CN" altLang="en-US" dirty="0" smtClean="0"/>
              <a:t>则</a:t>
            </a:r>
            <a:r>
              <a:rPr lang="zh-CN" altLang="en-US" dirty="0"/>
              <a:t>拒绝该串；</a:t>
            </a:r>
          </a:p>
          <a:p>
            <a:r>
              <a:rPr lang="zh-CN" altLang="en-US" dirty="0"/>
              <a:t>如果是</a:t>
            </a:r>
            <a:r>
              <a:rPr lang="en-US" altLang="zh-CN" dirty="0"/>
              <a:t>, </a:t>
            </a:r>
            <a:r>
              <a:rPr lang="zh-CN" altLang="en-US" dirty="0" smtClean="0"/>
              <a:t>再</a:t>
            </a:r>
            <a:r>
              <a:rPr lang="zh-CN" altLang="en-US" dirty="0"/>
              <a:t>检查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的个数是否相等。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2362200"/>
            <a:ext cx="8001000" cy="3946525"/>
          </a:xfrm>
        </p:spPr>
        <p:txBody>
          <a:bodyPr/>
          <a:lstStyle/>
          <a:p>
            <a:r>
              <a:rPr lang="zh-CN" altLang="en-US" dirty="0"/>
              <a:t>图灵机可以模拟电子计算机的计算能力。</a:t>
            </a:r>
          </a:p>
          <a:p>
            <a:r>
              <a:rPr lang="zh-CN" altLang="en-US" dirty="0"/>
              <a:t>使用图灵机可以解决计算机程序的可计算问题。</a:t>
            </a:r>
          </a:p>
          <a:p>
            <a:r>
              <a:rPr lang="zh-CN" altLang="en-US" dirty="0"/>
              <a:t>图灵机的构造技术类似于计算机的编程技术</a:t>
            </a:r>
            <a:r>
              <a:rPr lang="en-US" altLang="zh-CN" dirty="0"/>
              <a:t>(</a:t>
            </a:r>
            <a:r>
              <a:rPr lang="zh-CN" altLang="en-US" dirty="0"/>
              <a:t>汇编级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084" y="3645024"/>
            <a:ext cx="2434356" cy="25471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46" y="3645024"/>
            <a:ext cx="1880554" cy="2547168"/>
          </a:xfrm>
          <a:prstGeom prst="rect">
            <a:avLst/>
          </a:prstGeom>
        </p:spPr>
      </p:pic>
      <p:sp>
        <p:nvSpPr>
          <p:cNvPr id="5" name="剪去对角的矩形 4"/>
          <p:cNvSpPr/>
          <p:nvPr/>
        </p:nvSpPr>
        <p:spPr bwMode="auto">
          <a:xfrm>
            <a:off x="2433004" y="3645993"/>
            <a:ext cx="3644070" cy="2545230"/>
          </a:xfrm>
          <a:prstGeom prst="snip2Diag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/>
          <a:lstStyle/>
          <a:p>
            <a:pPr>
              <a:buNone/>
            </a:pP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个人生活隐秘又喜欢大众读物和公共广播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自信满怀又异常谦卑。一个核心的悖论是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他认为电脑能够跟人脑并驾齐驱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但是他本人的个性却是率性而为、我行我素、无法预见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一点也不像机器输出来的东西。</a:t>
            </a: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{</a:t>
            </a:r>
            <a:r>
              <a:rPr lang="en-US" altLang="zh-CN" dirty="0" err="1"/>
              <a:t>a</a:t>
            </a:r>
            <a:r>
              <a:rPr lang="en-US" altLang="zh-CN" i="1" baseline="30000" dirty="0" err="1"/>
              <a:t>n</a:t>
            </a:r>
            <a:r>
              <a:rPr lang="en-US" altLang="zh-CN" dirty="0" err="1"/>
              <a:t>b</a:t>
            </a:r>
            <a:r>
              <a:rPr lang="en-US" altLang="zh-CN" i="1" baseline="30000" dirty="0" err="1"/>
              <a:t>n</a:t>
            </a:r>
            <a:r>
              <a:rPr lang="en-US" altLang="zh-CN" dirty="0" err="1"/>
              <a:t>|</a:t>
            </a:r>
            <a:r>
              <a:rPr lang="en-US" altLang="zh-CN" i="1" dirty="0" err="1"/>
              <a:t>n</a:t>
            </a:r>
            <a:r>
              <a:rPr lang="en-US" altLang="zh-CN" dirty="0"/>
              <a:t>&gt;0}</a:t>
            </a:r>
            <a:r>
              <a:rPr lang="zh-CN" altLang="en-US" dirty="0"/>
              <a:t>指令</a:t>
            </a:r>
          </a:p>
        </p:txBody>
      </p:sp>
      <p:sp>
        <p:nvSpPr>
          <p:cNvPr id="587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① </a:t>
            </a:r>
            <a:r>
              <a:rPr lang="en-US" altLang="zh-CN" dirty="0" err="1"/>
              <a:t>a</a:t>
            </a:r>
            <a:r>
              <a:rPr lang="en-US" altLang="zh-CN" baseline="30000" dirty="0" err="1"/>
              <a:t>+</a:t>
            </a:r>
            <a:r>
              <a:rPr lang="en-US" altLang="zh-CN" dirty="0" err="1"/>
              <a:t>b</a:t>
            </a:r>
            <a:r>
              <a:rPr lang="en-US" altLang="zh-CN" baseline="30000" dirty="0"/>
              <a:t>+</a:t>
            </a:r>
            <a:r>
              <a:rPr lang="zh-CN" altLang="en-US" dirty="0"/>
              <a:t>格式合法性检查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</a:rPr>
              <a:t>&lt;start,  a,  </a:t>
            </a:r>
            <a:r>
              <a:rPr lang="en-US" altLang="zh-CN" dirty="0" err="1">
                <a:solidFill>
                  <a:schemeClr val="tx1"/>
                </a:solidFill>
              </a:rPr>
              <a:t>s_a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 </a:t>
            </a:r>
            <a:r>
              <a:rPr lang="en-US" altLang="zh-CN" dirty="0">
                <a:solidFill>
                  <a:schemeClr val="tx1"/>
                </a:solidFill>
              </a:rPr>
              <a:t>a,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s_a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 </a:t>
            </a:r>
            <a:r>
              <a:rPr lang="en-US" altLang="zh-CN" dirty="0">
                <a:solidFill>
                  <a:schemeClr val="tx1"/>
                </a:solidFill>
              </a:rPr>
              <a:t>a,  </a:t>
            </a:r>
            <a:r>
              <a:rPr lang="en-US" altLang="zh-CN" dirty="0" err="1">
                <a:solidFill>
                  <a:schemeClr val="tx1"/>
                </a:solidFill>
              </a:rPr>
              <a:t>s_a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 </a:t>
            </a:r>
            <a:r>
              <a:rPr lang="en-US" altLang="zh-CN" dirty="0">
                <a:solidFill>
                  <a:schemeClr val="tx1"/>
                </a:solidFill>
              </a:rPr>
              <a:t>a,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s_a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 </a:t>
            </a:r>
            <a:r>
              <a:rPr lang="en-US" altLang="zh-CN" dirty="0">
                <a:solidFill>
                  <a:schemeClr val="tx1"/>
                </a:solidFill>
              </a:rPr>
              <a:t>b,  </a:t>
            </a:r>
            <a:r>
              <a:rPr lang="en-US" altLang="zh-CN" dirty="0" err="1">
                <a:solidFill>
                  <a:schemeClr val="tx1"/>
                </a:solidFill>
              </a:rPr>
              <a:t>s_b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 </a:t>
            </a:r>
            <a:r>
              <a:rPr lang="en-US" altLang="zh-CN" dirty="0">
                <a:solidFill>
                  <a:schemeClr val="tx1"/>
                </a:solidFill>
              </a:rPr>
              <a:t>b,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s_b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 </a:t>
            </a:r>
            <a:r>
              <a:rPr lang="en-US" altLang="zh-CN" dirty="0">
                <a:solidFill>
                  <a:schemeClr val="tx1"/>
                </a:solidFill>
              </a:rPr>
              <a:t>b,  </a:t>
            </a:r>
            <a:r>
              <a:rPr lang="en-US" altLang="zh-CN" dirty="0" err="1">
                <a:solidFill>
                  <a:schemeClr val="tx1"/>
                </a:solidFill>
              </a:rPr>
              <a:t>s_b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 </a:t>
            </a:r>
            <a:r>
              <a:rPr lang="en-US" altLang="zh-CN" dirty="0">
                <a:solidFill>
                  <a:schemeClr val="tx1"/>
                </a:solidFill>
              </a:rPr>
              <a:t>b,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s_b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 </a:t>
            </a:r>
            <a:r>
              <a:rPr lang="en-US" altLang="zh-CN" dirty="0">
                <a:solidFill>
                  <a:schemeClr val="tx1"/>
                </a:solidFill>
              </a:rPr>
              <a:t>B,  first,  B,  L&gt;</a:t>
            </a:r>
          </a:p>
          <a:p>
            <a:r>
              <a:rPr lang="zh-CN" altLang="en-US" dirty="0"/>
              <a:t>② 移动至纸带开始处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</a:rPr>
              <a:t>&lt;first,  b,  first,  </a:t>
            </a:r>
            <a:r>
              <a:rPr lang="zh-CN" altLang="en-US" dirty="0">
                <a:solidFill>
                  <a:schemeClr val="tx1"/>
                </a:solidFill>
              </a:rPr>
              <a:t>    </a:t>
            </a:r>
            <a:r>
              <a:rPr lang="en-US" altLang="zh-CN" dirty="0">
                <a:solidFill>
                  <a:schemeClr val="tx1"/>
                </a:solidFill>
              </a:rPr>
              <a:t>b,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&lt;first,  a,  first,  </a:t>
            </a:r>
            <a:r>
              <a:rPr lang="zh-CN" altLang="en-US" dirty="0">
                <a:solidFill>
                  <a:schemeClr val="tx1"/>
                </a:solidFill>
              </a:rPr>
              <a:t>    </a:t>
            </a:r>
            <a:r>
              <a:rPr lang="en-US" altLang="zh-CN" dirty="0">
                <a:solidFill>
                  <a:schemeClr val="tx1"/>
                </a:solidFill>
              </a:rPr>
              <a:t>a,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&lt;first,  </a:t>
            </a:r>
            <a:r>
              <a:rPr lang="zh-CN" altLang="en-US" dirty="0">
                <a:solidFill>
                  <a:schemeClr val="tx1"/>
                </a:solidFill>
              </a:rPr>
              <a:t>├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en-US" altLang="zh-CN" dirty="0" err="1">
                <a:solidFill>
                  <a:schemeClr val="tx1"/>
                </a:solidFill>
              </a:rPr>
              <a:t>new_start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├</a:t>
            </a:r>
            <a:r>
              <a:rPr lang="en-US" altLang="zh-CN" dirty="0">
                <a:solidFill>
                  <a:schemeClr val="tx1"/>
                </a:solidFill>
              </a:rPr>
              <a:t>,  R&gt;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{</a:t>
            </a:r>
            <a:r>
              <a:rPr lang="en-US" altLang="zh-CN" dirty="0" err="1"/>
              <a:t>a</a:t>
            </a:r>
            <a:r>
              <a:rPr lang="en-US" altLang="zh-CN" i="1" baseline="30000" dirty="0" err="1"/>
              <a:t>n</a:t>
            </a:r>
            <a:r>
              <a:rPr lang="en-US" altLang="zh-CN" dirty="0" err="1"/>
              <a:t>b</a:t>
            </a:r>
            <a:r>
              <a:rPr lang="en-US" altLang="zh-CN" i="1" baseline="30000" dirty="0" err="1"/>
              <a:t>n</a:t>
            </a:r>
            <a:r>
              <a:rPr lang="en-US" altLang="zh-CN" dirty="0" err="1"/>
              <a:t>|</a:t>
            </a:r>
            <a:r>
              <a:rPr lang="en-US" altLang="zh-CN" i="1" dirty="0" err="1"/>
              <a:t>n</a:t>
            </a:r>
            <a:r>
              <a:rPr lang="en-US" altLang="zh-CN" dirty="0"/>
              <a:t>&gt;0}</a:t>
            </a:r>
            <a:r>
              <a:rPr lang="zh-CN" altLang="en-US" dirty="0"/>
              <a:t>指令</a:t>
            </a:r>
          </a:p>
        </p:txBody>
      </p:sp>
      <p:sp>
        <p:nvSpPr>
          <p:cNvPr id="588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③ 检查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的个数是否相等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new_start</a:t>
            </a:r>
            <a:r>
              <a:rPr lang="en-US" altLang="zh-CN" dirty="0">
                <a:solidFill>
                  <a:schemeClr val="tx1"/>
                </a:solidFill>
              </a:rPr>
              <a:t>,  a,  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#,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   </a:t>
            </a:r>
            <a:r>
              <a:rPr lang="en-US" altLang="zh-CN" dirty="0">
                <a:solidFill>
                  <a:schemeClr val="tx1"/>
                </a:solidFill>
              </a:rPr>
              <a:t>a,  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   </a:t>
            </a:r>
            <a:r>
              <a:rPr lang="en-US" altLang="zh-CN" dirty="0">
                <a:solidFill>
                  <a:schemeClr val="tx1"/>
                </a:solidFill>
              </a:rPr>
              <a:t>#,  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#,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   </a:t>
            </a:r>
            <a:r>
              <a:rPr lang="en-US" altLang="zh-CN" dirty="0">
                <a:solidFill>
                  <a:schemeClr val="tx1"/>
                </a:solidFill>
              </a:rPr>
              <a:t>b,  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#,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  </a:t>
            </a:r>
            <a:r>
              <a:rPr lang="en-US" altLang="zh-CN" dirty="0">
                <a:solidFill>
                  <a:schemeClr val="tx1"/>
                </a:solidFill>
              </a:rPr>
              <a:t>#,  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#,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  </a:t>
            </a:r>
            <a:r>
              <a:rPr lang="en-US" altLang="zh-CN" dirty="0">
                <a:solidFill>
                  <a:schemeClr val="tx1"/>
                </a:solidFill>
              </a:rPr>
              <a:t>a,  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#,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zh-CN" altLang="en-US" dirty="0">
                <a:solidFill>
                  <a:schemeClr val="tx1"/>
                </a:solidFill>
              </a:rPr>
              <a:t>   ├</a:t>
            </a:r>
            <a:r>
              <a:rPr lang="en-US" altLang="zh-CN" dirty="0">
                <a:solidFill>
                  <a:schemeClr val="tx1"/>
                </a:solidFill>
              </a:rPr>
              <a:t>,  check,  </a:t>
            </a:r>
            <a:r>
              <a:rPr lang="zh-CN" altLang="en-US" dirty="0">
                <a:solidFill>
                  <a:schemeClr val="tx1"/>
                </a:solidFill>
              </a:rPr>
              <a:t> ├</a:t>
            </a:r>
            <a:r>
              <a:rPr lang="en-US" altLang="zh-CN" dirty="0">
                <a:solidFill>
                  <a:schemeClr val="tx1"/>
                </a:solidFill>
              </a:rPr>
              <a:t>,  R&gt;</a:t>
            </a:r>
          </a:p>
          <a:p>
            <a:r>
              <a:rPr lang="zh-CN" altLang="en-US" dirty="0"/>
              <a:t>④ 检查是否有多余的</a:t>
            </a:r>
            <a:r>
              <a:rPr lang="en-US" altLang="zh-CN" dirty="0"/>
              <a:t>b</a:t>
            </a:r>
            <a:endParaRPr lang="zh-CN" altLang="en-US" dirty="0"/>
          </a:p>
          <a:p>
            <a:r>
              <a:rPr lang="en-US" altLang="zh-CN" dirty="0">
                <a:solidFill>
                  <a:schemeClr val="tx1"/>
                </a:solidFill>
              </a:rPr>
              <a:t>&lt;check,  #,  check, 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#,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&lt;check,  B,  accept,  B,  N&gt;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 smtClean="0"/>
              <a:t>6.8 </a:t>
            </a:r>
            <a:r>
              <a:rPr lang="zh-CN" altLang="en-US" dirty="0"/>
              <a:t>接收语言</a:t>
            </a:r>
            <a:r>
              <a:rPr lang="en-US" altLang="zh-CN" dirty="0"/>
              <a:t>{</a:t>
            </a:r>
            <a:r>
              <a:rPr lang="en-US" altLang="zh-CN" dirty="0" err="1"/>
              <a:t>a</a:t>
            </a:r>
            <a:r>
              <a:rPr lang="en-US" altLang="zh-CN" i="1" baseline="30000" dirty="0" err="1"/>
              <a:t>n</a:t>
            </a:r>
            <a:r>
              <a:rPr lang="en-US" altLang="zh-CN" dirty="0" err="1"/>
              <a:t>b</a:t>
            </a:r>
            <a:r>
              <a:rPr lang="en-US" altLang="zh-CN" i="1" baseline="30000" dirty="0" err="1"/>
              <a:t>n</a:t>
            </a:r>
            <a:r>
              <a:rPr lang="en-US" altLang="zh-CN" dirty="0" err="1"/>
              <a:t>c</a:t>
            </a:r>
            <a:r>
              <a:rPr lang="en-US" altLang="zh-CN" i="1" baseline="30000" dirty="0" err="1"/>
              <a:t>n</a:t>
            </a:r>
            <a:r>
              <a:rPr lang="en-US" altLang="zh-CN" dirty="0" err="1"/>
              <a:t>|</a:t>
            </a:r>
            <a:r>
              <a:rPr lang="en-US" altLang="zh-CN" i="1" dirty="0" err="1"/>
              <a:t>n</a:t>
            </a:r>
            <a:r>
              <a:rPr lang="en-US" altLang="zh-CN" dirty="0"/>
              <a:t>&gt;0}</a:t>
            </a:r>
            <a:endParaRPr lang="zh-CN" altLang="en-US" dirty="0"/>
          </a:p>
        </p:txBody>
      </p:sp>
      <p:sp>
        <p:nvSpPr>
          <p:cNvPr id="590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TM=(Q, </a:t>
            </a:r>
            <a:r>
              <a:rPr lang="zh-CN" altLang="en-US" dirty="0"/>
              <a:t>∑</a:t>
            </a:r>
            <a:r>
              <a:rPr lang="en-US" altLang="zh-CN" dirty="0"/>
              <a:t>, start, accept, δ)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Q={start, </a:t>
            </a:r>
            <a:r>
              <a:rPr lang="en-US" altLang="zh-CN" dirty="0" err="1"/>
              <a:t>del_b</a:t>
            </a:r>
            <a:r>
              <a:rPr lang="en-US" altLang="zh-CN" dirty="0"/>
              <a:t>, </a:t>
            </a:r>
            <a:r>
              <a:rPr lang="en-US" altLang="zh-CN" dirty="0" err="1"/>
              <a:t>del_c</a:t>
            </a:r>
            <a:r>
              <a:rPr lang="en-US" altLang="zh-CN" dirty="0"/>
              <a:t>, </a:t>
            </a:r>
            <a:r>
              <a:rPr lang="en-US" altLang="zh-CN" dirty="0" err="1"/>
              <a:t>seek_a</a:t>
            </a:r>
            <a:r>
              <a:rPr lang="en-US" altLang="zh-CN" dirty="0"/>
              <a:t>, check1, check2,   check3, accept}</a:t>
            </a:r>
          </a:p>
          <a:p>
            <a:endParaRPr lang="en-US" altLang="zh-CN" dirty="0"/>
          </a:p>
          <a:p>
            <a:r>
              <a:rPr lang="en-US" altLang="zh-CN" dirty="0"/>
              <a:t>∑={a, b, c}</a:t>
            </a:r>
          </a:p>
          <a:p>
            <a:endParaRPr lang="en-US" altLang="zh-CN" dirty="0"/>
          </a:p>
          <a:p>
            <a:r>
              <a:rPr lang="en-US" altLang="zh-CN" dirty="0"/>
              <a:t>∑′={a, b, c, B, #, $, !}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规则</a:t>
            </a:r>
            <a:endParaRPr lang="zh-CN" altLang="en-US" dirty="0"/>
          </a:p>
        </p:txBody>
      </p:sp>
      <p:sp>
        <p:nvSpPr>
          <p:cNvPr id="591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①读到一个</a:t>
            </a:r>
            <a:r>
              <a:rPr lang="en-US" altLang="zh-CN" dirty="0"/>
              <a:t>a,  </a:t>
            </a:r>
            <a:r>
              <a:rPr lang="zh-CN" altLang="en-US" dirty="0"/>
              <a:t>用</a:t>
            </a:r>
            <a:r>
              <a:rPr lang="en-US" altLang="zh-CN" dirty="0"/>
              <a:t>#</a:t>
            </a:r>
            <a:r>
              <a:rPr lang="zh-CN" altLang="en-US" dirty="0"/>
              <a:t>代替它</a:t>
            </a:r>
            <a:r>
              <a:rPr lang="en-US" altLang="zh-CN" dirty="0"/>
              <a:t>,  </a:t>
            </a:r>
            <a:r>
              <a:rPr lang="zh-CN" altLang="en-US" dirty="0"/>
              <a:t>向右寻找</a:t>
            </a:r>
            <a:r>
              <a:rPr lang="en-US" altLang="zh-CN" dirty="0"/>
              <a:t>b</a:t>
            </a:r>
            <a:endParaRPr lang="zh-CN" altLang="en-US" dirty="0"/>
          </a:p>
          <a:p>
            <a:r>
              <a:rPr lang="en-US" altLang="zh-CN" dirty="0">
                <a:solidFill>
                  <a:schemeClr val="tx1"/>
                </a:solidFill>
              </a:rPr>
              <a:t>&lt;start,   a,   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 #, 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 a,   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 a, 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 #,   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 #, 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 $,   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 $,   R&gt;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规则</a:t>
            </a:r>
            <a:endParaRPr lang="zh-CN" altLang="en-US" dirty="0"/>
          </a:p>
        </p:txBody>
      </p:sp>
      <p:sp>
        <p:nvSpPr>
          <p:cNvPr id="592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② 处于状态</a:t>
            </a:r>
            <a:r>
              <a:rPr lang="en-US" altLang="zh-CN" dirty="0" err="1"/>
              <a:t>del_b</a:t>
            </a:r>
            <a:r>
              <a:rPr lang="zh-CN" altLang="en-US" dirty="0"/>
              <a:t>时</a:t>
            </a:r>
            <a:r>
              <a:rPr lang="en-US" altLang="zh-CN" dirty="0"/>
              <a:t>,  </a:t>
            </a:r>
            <a:r>
              <a:rPr lang="zh-CN" altLang="en-US" dirty="0"/>
              <a:t>扫描到</a:t>
            </a:r>
            <a:r>
              <a:rPr lang="en-US" altLang="zh-CN" dirty="0"/>
              <a:t>b,  </a:t>
            </a:r>
            <a:r>
              <a:rPr lang="zh-CN" altLang="en-US" dirty="0"/>
              <a:t>用</a:t>
            </a:r>
            <a:r>
              <a:rPr lang="en-US" altLang="zh-CN" dirty="0"/>
              <a:t>$</a:t>
            </a:r>
            <a:r>
              <a:rPr lang="zh-CN" altLang="en-US" dirty="0"/>
              <a:t>代替它</a:t>
            </a:r>
            <a:r>
              <a:rPr lang="en-US" altLang="zh-CN" dirty="0"/>
              <a:t>,  </a:t>
            </a:r>
            <a:r>
              <a:rPr lang="zh-CN" altLang="en-US" dirty="0"/>
              <a:t>向右寻找</a:t>
            </a:r>
            <a:r>
              <a:rPr lang="en-US" altLang="zh-CN" dirty="0"/>
              <a:t>c</a:t>
            </a:r>
            <a:r>
              <a:rPr lang="zh-CN" altLang="en-US" dirty="0"/>
              <a:t>：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 b,   </a:t>
            </a:r>
            <a:r>
              <a:rPr lang="en-US" altLang="zh-CN" dirty="0" err="1">
                <a:solidFill>
                  <a:schemeClr val="tx1"/>
                </a:solidFill>
              </a:rPr>
              <a:t>del_c</a:t>
            </a:r>
            <a:r>
              <a:rPr lang="en-US" altLang="zh-CN" dirty="0">
                <a:solidFill>
                  <a:schemeClr val="tx1"/>
                </a:solidFill>
              </a:rPr>
              <a:t>,   $, 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del_c</a:t>
            </a:r>
            <a:r>
              <a:rPr lang="en-US" altLang="zh-CN" dirty="0">
                <a:solidFill>
                  <a:schemeClr val="tx1"/>
                </a:solidFill>
              </a:rPr>
              <a:t>,   b,   </a:t>
            </a:r>
            <a:r>
              <a:rPr lang="en-US" altLang="zh-CN" dirty="0" err="1">
                <a:solidFill>
                  <a:schemeClr val="tx1"/>
                </a:solidFill>
              </a:rPr>
              <a:t>del_c</a:t>
            </a:r>
            <a:r>
              <a:rPr lang="en-US" altLang="zh-CN" dirty="0">
                <a:solidFill>
                  <a:schemeClr val="tx1"/>
                </a:solidFill>
              </a:rPr>
              <a:t>,   b, 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del_c</a:t>
            </a:r>
            <a:r>
              <a:rPr lang="en-US" altLang="zh-CN" dirty="0">
                <a:solidFill>
                  <a:schemeClr val="tx1"/>
                </a:solidFill>
              </a:rPr>
              <a:t>,   $,   </a:t>
            </a:r>
            <a:r>
              <a:rPr lang="en-US" altLang="zh-CN" dirty="0" err="1">
                <a:solidFill>
                  <a:schemeClr val="tx1"/>
                </a:solidFill>
              </a:rPr>
              <a:t>del_c</a:t>
            </a:r>
            <a:r>
              <a:rPr lang="en-US" altLang="zh-CN" dirty="0">
                <a:solidFill>
                  <a:schemeClr val="tx1"/>
                </a:solidFill>
              </a:rPr>
              <a:t>,   $, 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del_c</a:t>
            </a:r>
            <a:r>
              <a:rPr lang="en-US" altLang="zh-CN" dirty="0">
                <a:solidFill>
                  <a:schemeClr val="tx1"/>
                </a:solidFill>
              </a:rPr>
              <a:t>,   !,   </a:t>
            </a:r>
            <a:r>
              <a:rPr lang="en-US" altLang="zh-CN" dirty="0" err="1">
                <a:solidFill>
                  <a:schemeClr val="tx1"/>
                </a:solidFill>
              </a:rPr>
              <a:t>del_c</a:t>
            </a:r>
            <a:r>
              <a:rPr lang="en-US" altLang="zh-CN" dirty="0">
                <a:solidFill>
                  <a:schemeClr val="tx1"/>
                </a:solidFill>
              </a:rPr>
              <a:t>,   !,   R&gt;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规则</a:t>
            </a:r>
            <a:endParaRPr lang="zh-CN" altLang="en-US" dirty="0"/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③处于状态</a:t>
            </a:r>
            <a:r>
              <a:rPr lang="en-US" altLang="zh-CN" dirty="0" err="1"/>
              <a:t>del_c</a:t>
            </a:r>
            <a:r>
              <a:rPr lang="zh-CN" altLang="en-US" dirty="0"/>
              <a:t>时</a:t>
            </a:r>
            <a:r>
              <a:rPr lang="en-US" altLang="zh-CN" dirty="0" smtClean="0"/>
              <a:t>, </a:t>
            </a:r>
            <a:r>
              <a:rPr lang="zh-CN" altLang="en-US" dirty="0"/>
              <a:t>扫描到</a:t>
            </a:r>
            <a:r>
              <a:rPr lang="en-US" altLang="zh-CN" dirty="0"/>
              <a:t>c</a:t>
            </a:r>
            <a:r>
              <a:rPr lang="en-US" altLang="zh-CN" dirty="0" smtClean="0"/>
              <a:t>, </a:t>
            </a:r>
            <a:r>
              <a:rPr lang="zh-CN" altLang="en-US" dirty="0"/>
              <a:t>用</a:t>
            </a:r>
            <a:r>
              <a:rPr lang="en-US" altLang="zh-CN" dirty="0"/>
              <a:t>!</a:t>
            </a:r>
            <a:r>
              <a:rPr lang="zh-CN" altLang="en-US" dirty="0"/>
              <a:t>代替它</a:t>
            </a:r>
            <a:r>
              <a:rPr lang="en-US" altLang="zh-CN" dirty="0"/>
              <a:t>, </a:t>
            </a:r>
            <a:r>
              <a:rPr lang="zh-CN" altLang="en-US" dirty="0" smtClean="0"/>
              <a:t>向左</a:t>
            </a:r>
            <a:r>
              <a:rPr lang="zh-CN" altLang="en-US" dirty="0"/>
              <a:t>找</a:t>
            </a:r>
            <a:r>
              <a:rPr lang="en-US" altLang="zh-CN" dirty="0"/>
              <a:t>a</a:t>
            </a:r>
            <a:r>
              <a:rPr lang="en-US" altLang="zh-CN" dirty="0" smtClean="0"/>
              <a:t>, </a:t>
            </a:r>
            <a:r>
              <a:rPr lang="en-US" altLang="zh-CN" dirty="0"/>
              <a:t>(</a:t>
            </a:r>
            <a:r>
              <a:rPr lang="zh-CN" altLang="en-US" dirty="0"/>
              <a:t>重复①</a:t>
            </a:r>
            <a:r>
              <a:rPr lang="en-US" altLang="zh-CN" dirty="0"/>
              <a:t>)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del_c</a:t>
            </a:r>
            <a:r>
              <a:rPr lang="en-US" altLang="zh-CN" dirty="0">
                <a:solidFill>
                  <a:schemeClr val="tx1"/>
                </a:solidFill>
              </a:rPr>
              <a:t>,    c,   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 !, 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 !,   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 !, 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 b,   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 b, 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 $,   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 $, 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 #,   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 #, 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 a,   </a:t>
            </a:r>
            <a:r>
              <a:rPr lang="en-US" altLang="zh-CN" dirty="0" err="1">
                <a:solidFill>
                  <a:schemeClr val="tx1"/>
                </a:solidFill>
              </a:rPr>
              <a:t>del_b</a:t>
            </a:r>
            <a:r>
              <a:rPr lang="en-US" altLang="zh-CN" dirty="0">
                <a:solidFill>
                  <a:schemeClr val="tx1"/>
                </a:solidFill>
              </a:rPr>
              <a:t>,    #,   R&gt;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规则</a:t>
            </a:r>
            <a:endParaRPr lang="zh-CN" altLang="en-US" dirty="0"/>
          </a:p>
        </p:txBody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④ 在</a:t>
            </a:r>
            <a:r>
              <a:rPr lang="en-US" altLang="zh-CN" dirty="0" err="1"/>
              <a:t>seek_a</a:t>
            </a:r>
            <a:r>
              <a:rPr lang="zh-CN" altLang="en-US" dirty="0"/>
              <a:t>状态时</a:t>
            </a:r>
            <a:r>
              <a:rPr lang="en-US" altLang="zh-CN" dirty="0"/>
              <a:t>,  </a:t>
            </a:r>
            <a:r>
              <a:rPr lang="zh-CN" altLang="en-US" dirty="0"/>
              <a:t>没有再发现</a:t>
            </a:r>
            <a:r>
              <a:rPr lang="en-US" altLang="zh-CN" dirty="0"/>
              <a:t>a(</a:t>
            </a:r>
            <a:r>
              <a:rPr lang="zh-CN" altLang="en-US" dirty="0"/>
              <a:t>都已经被</a:t>
            </a:r>
            <a:r>
              <a:rPr lang="en-US" altLang="zh-CN" dirty="0"/>
              <a:t>#</a:t>
            </a:r>
            <a:r>
              <a:rPr lang="zh-CN" altLang="en-US" dirty="0"/>
              <a:t>所代替</a:t>
            </a:r>
            <a:r>
              <a:rPr lang="en-US" altLang="zh-CN" dirty="0"/>
              <a:t>)</a:t>
            </a:r>
            <a:r>
              <a:rPr lang="zh-CN" altLang="en-US" dirty="0"/>
              <a:t>还需要检查是否所有的</a:t>
            </a:r>
            <a:r>
              <a:rPr lang="en-US" altLang="zh-CN" dirty="0"/>
              <a:t>b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都已经被扫描过。注意</a:t>
            </a:r>
            <a:r>
              <a:rPr lang="en-US" altLang="zh-CN" dirty="0"/>
              <a:t>#</a:t>
            </a:r>
            <a:r>
              <a:rPr lang="zh-CN" altLang="en-US" dirty="0"/>
              <a:t>、</a:t>
            </a:r>
            <a:r>
              <a:rPr lang="en-US" altLang="zh-CN" dirty="0"/>
              <a:t>$</a:t>
            </a:r>
            <a:r>
              <a:rPr lang="zh-CN" altLang="en-US" dirty="0"/>
              <a:t>和！的顺序。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seek_a</a:t>
            </a:r>
            <a:r>
              <a:rPr lang="en-US" altLang="zh-CN" dirty="0">
                <a:solidFill>
                  <a:schemeClr val="tx1"/>
                </a:solidFill>
              </a:rPr>
              <a:t>,   ├,   check1,   ├, 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&lt;check1,   #,   check1,   #,   R&gt;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&lt;check1,   $,   check2,   $, 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&lt;check2,   $,   check2,   $, 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&lt;check2,   !,   check3,   !, 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&lt;check3,   !,   check3,   !, 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&lt;check3,   B,   accept,   B,   N&gt;</a:t>
            </a:r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/>
              <a:t>类似地</a:t>
            </a:r>
            <a:r>
              <a:rPr lang="en-US" altLang="zh-CN" dirty="0"/>
              <a:t>, </a:t>
            </a:r>
            <a:r>
              <a:rPr lang="zh-CN" altLang="en-US" dirty="0"/>
              <a:t>图灵机接收语言</a:t>
            </a:r>
            <a:r>
              <a:rPr lang="en-US" altLang="zh-CN" dirty="0"/>
              <a:t>{</a:t>
            </a:r>
            <a:r>
              <a:rPr lang="en-US" altLang="zh-CN" dirty="0" err="1"/>
              <a:t>a</a:t>
            </a:r>
            <a:r>
              <a:rPr lang="en-US" altLang="zh-CN" i="1" baseline="30000" dirty="0" err="1"/>
              <a:t>n</a:t>
            </a:r>
            <a:r>
              <a:rPr lang="en-US" altLang="zh-CN" dirty="0" err="1"/>
              <a:t>b</a:t>
            </a:r>
            <a:r>
              <a:rPr lang="en-US" altLang="zh-CN" i="1" baseline="30000" dirty="0" err="1"/>
              <a:t>n</a:t>
            </a:r>
            <a:r>
              <a:rPr lang="en-US" altLang="zh-CN" dirty="0" err="1"/>
              <a:t>c</a:t>
            </a:r>
            <a:r>
              <a:rPr lang="en-US" altLang="zh-CN" i="1" baseline="30000" dirty="0" err="1"/>
              <a:t>n</a:t>
            </a:r>
            <a:r>
              <a:rPr lang="en-US" altLang="zh-CN" dirty="0" err="1"/>
              <a:t>|</a:t>
            </a:r>
            <a:r>
              <a:rPr lang="en-US" altLang="zh-CN" i="1" dirty="0" err="1"/>
              <a:t>n</a:t>
            </a:r>
            <a:r>
              <a:rPr lang="en-US" altLang="zh-CN" dirty="0"/>
              <a:t>&gt;0}, </a:t>
            </a:r>
            <a:r>
              <a:rPr lang="zh-CN" altLang="en-US" dirty="0"/>
              <a:t>也有多种方法。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构造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接收语言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&gt;0}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构造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接收语言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&gt;0}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构造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接收语言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r>
              <a:rPr lang="en-US" altLang="zh-CN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&gt;0}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</a:t>
            </a:r>
            <a:r>
              <a:rPr lang="zh-CN" altLang="en-US" dirty="0"/>
              <a:t>图灵机作为非负整数函数计算模型</a:t>
            </a:r>
          </a:p>
        </p:txBody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设有</a:t>
            </a:r>
            <a:r>
              <a:rPr lang="en-US" altLang="zh-CN" dirty="0"/>
              <a:t>k</a:t>
            </a:r>
            <a:r>
              <a:rPr lang="zh-CN" altLang="en-US" dirty="0"/>
              <a:t>元函数</a:t>
            </a:r>
            <a:r>
              <a:rPr lang="en-US" altLang="zh-CN" dirty="0"/>
              <a:t>f(n1,  n2,  … ,  </a:t>
            </a:r>
            <a:r>
              <a:rPr lang="en-US" altLang="zh-CN" dirty="0" err="1"/>
              <a:t>nk</a:t>
            </a:r>
            <a:r>
              <a:rPr lang="en-US" altLang="zh-CN" dirty="0"/>
              <a:t>) = m</a:t>
            </a:r>
            <a:endParaRPr lang="zh-CN" altLang="en-US" dirty="0"/>
          </a:p>
          <a:p>
            <a:r>
              <a:rPr lang="zh-CN" altLang="en-US" dirty="0"/>
              <a:t>如果</a:t>
            </a:r>
            <a:r>
              <a:rPr lang="en-US" altLang="zh-CN" dirty="0"/>
              <a:t>TM</a:t>
            </a:r>
            <a:r>
              <a:rPr lang="zh-CN" altLang="en-US" dirty="0"/>
              <a:t>接受输入串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</a:t>
            </a:r>
            <a:r>
              <a:rPr lang="en-US" altLang="zh-CN" b="1" baseline="30000" dirty="0">
                <a:solidFill>
                  <a:schemeClr val="tx1"/>
                </a:solidFill>
              </a:rPr>
              <a:t>n1</a:t>
            </a:r>
            <a:r>
              <a:rPr lang="en-US" altLang="zh-CN" b="1" dirty="0">
                <a:solidFill>
                  <a:schemeClr val="tx1"/>
                </a:solidFill>
              </a:rPr>
              <a:t>10</a:t>
            </a:r>
            <a:r>
              <a:rPr lang="en-US" altLang="zh-CN" b="1" baseline="30000" dirty="0">
                <a:solidFill>
                  <a:schemeClr val="tx1"/>
                </a:solidFill>
              </a:rPr>
              <a:t>n2</a:t>
            </a:r>
            <a:r>
              <a:rPr lang="en-US" altLang="zh-CN" b="1" dirty="0">
                <a:solidFill>
                  <a:schemeClr val="tx1"/>
                </a:solidFill>
              </a:rPr>
              <a:t>1…10</a:t>
            </a:r>
            <a:r>
              <a:rPr lang="en-US" altLang="zh-CN" b="1" baseline="30000" dirty="0">
                <a:solidFill>
                  <a:schemeClr val="tx1"/>
                </a:solidFill>
              </a:rPr>
              <a:t>nk</a:t>
            </a:r>
            <a:endParaRPr lang="en-US" altLang="zh-CN" b="1" baseline="-25000" dirty="0">
              <a:solidFill>
                <a:schemeClr val="tx1"/>
              </a:solidFill>
            </a:endParaRPr>
          </a:p>
          <a:p>
            <a:pPr algn="l"/>
            <a:r>
              <a:rPr lang="zh-CN" altLang="en-US" dirty="0"/>
              <a:t>则输出符号串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</a:t>
            </a:r>
            <a:r>
              <a:rPr lang="en-US" altLang="zh-CN" b="1" baseline="30000" dirty="0">
                <a:solidFill>
                  <a:schemeClr val="tx1"/>
                </a:solidFill>
              </a:rPr>
              <a:t>m</a:t>
            </a:r>
          </a:p>
          <a:p>
            <a:r>
              <a:rPr lang="zh-CN" altLang="en-US" dirty="0"/>
              <a:t>则称</a:t>
            </a:r>
            <a:r>
              <a:rPr lang="en-US" altLang="zh-CN" dirty="0"/>
              <a:t>TM</a:t>
            </a:r>
            <a:r>
              <a:rPr lang="zh-CN" altLang="en-US" dirty="0"/>
              <a:t>计算</a:t>
            </a:r>
            <a:r>
              <a:rPr lang="en-US" altLang="zh-CN" dirty="0"/>
              <a:t>k</a:t>
            </a:r>
            <a:r>
              <a:rPr lang="zh-CN" altLang="en-US" dirty="0"/>
              <a:t>元函数</a:t>
            </a:r>
            <a:r>
              <a:rPr lang="en-US" altLang="zh-CN" dirty="0"/>
              <a:t>f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或称</a:t>
            </a:r>
            <a:r>
              <a:rPr lang="en-US" altLang="zh-CN" dirty="0"/>
              <a:t>f</a:t>
            </a:r>
            <a:r>
              <a:rPr lang="zh-CN" altLang="en-US" dirty="0"/>
              <a:t>为</a:t>
            </a:r>
            <a:r>
              <a:rPr lang="en-US" altLang="zh-CN" dirty="0"/>
              <a:t>TM</a:t>
            </a:r>
            <a:r>
              <a:rPr lang="zh-CN" altLang="en-US" dirty="0"/>
              <a:t>的计算的函数；</a:t>
            </a:r>
            <a:endParaRPr lang="en-US" altLang="zh-CN" dirty="0"/>
          </a:p>
          <a:p>
            <a:r>
              <a:rPr lang="zh-CN" altLang="en-US" dirty="0"/>
              <a:t>也称</a:t>
            </a:r>
            <a:r>
              <a:rPr lang="en-US" altLang="zh-CN" dirty="0"/>
              <a:t>f</a:t>
            </a:r>
            <a:r>
              <a:rPr lang="zh-CN" altLang="en-US" dirty="0"/>
              <a:t>是图灵可计算的。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图灵机与一般的自动机不同</a:t>
            </a:r>
          </a:p>
        </p:txBody>
      </p:sp>
      <p:sp>
        <p:nvSpPr>
          <p:cNvPr id="604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自动机都具有识别语言的功能；</a:t>
            </a:r>
          </a:p>
          <a:p>
            <a:r>
              <a:rPr lang="zh-CN" altLang="en-US" dirty="0"/>
              <a:t>图灵机还具有“计算”功能；</a:t>
            </a:r>
          </a:p>
          <a:p>
            <a:r>
              <a:rPr lang="zh-CN" altLang="en-US" dirty="0"/>
              <a:t>图灵机可以规定非负整数的表示方法</a:t>
            </a:r>
            <a:r>
              <a:rPr lang="en-US" altLang="zh-CN" dirty="0"/>
              <a:t>, </a:t>
            </a:r>
            <a:r>
              <a:rPr lang="zh-CN" altLang="en-US" dirty="0"/>
              <a:t>从而实现非负整数的函数求值。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图灵机的意义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如果把图灵机的内部状态解释为指令</a:t>
            </a:r>
            <a:r>
              <a:rPr lang="en-US" altLang="zh-CN" dirty="0"/>
              <a:t>, </a:t>
            </a:r>
            <a:r>
              <a:rPr lang="zh-CN" altLang="en-US" dirty="0"/>
              <a:t>用字母表的字来表示</a:t>
            </a:r>
            <a:r>
              <a:rPr lang="en-US" altLang="zh-CN" dirty="0"/>
              <a:t>, </a:t>
            </a:r>
            <a:r>
              <a:rPr lang="zh-CN" altLang="en-US" dirty="0"/>
              <a:t>与输出字输入字同样存贮在机器里</a:t>
            </a:r>
            <a:r>
              <a:rPr lang="en-US" altLang="zh-CN" dirty="0"/>
              <a:t>, </a:t>
            </a:r>
            <a:r>
              <a:rPr lang="zh-CN" altLang="en-US" dirty="0"/>
              <a:t>那就成为电子计算机了。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图灵还提出了通用图灵机的概念</a:t>
            </a:r>
            <a:r>
              <a:rPr lang="en-US" altLang="zh-CN" dirty="0"/>
              <a:t>, </a:t>
            </a:r>
            <a:r>
              <a:rPr lang="zh-CN" altLang="en-US" dirty="0"/>
              <a:t>它相当于通用计算机的解释程序</a:t>
            </a:r>
            <a:r>
              <a:rPr lang="en-US" altLang="zh-CN" dirty="0"/>
              <a:t>, </a:t>
            </a:r>
            <a:r>
              <a:rPr lang="zh-CN" altLang="en-US" dirty="0"/>
              <a:t>这一点直接促进了后来通用计算机的设计和研制工作</a:t>
            </a:r>
            <a:r>
              <a:rPr lang="en-US" altLang="zh-CN" dirty="0"/>
              <a:t>, </a:t>
            </a:r>
            <a:r>
              <a:rPr lang="zh-CN" altLang="en-US" dirty="0"/>
              <a:t>图灵自己也参加了这一工作。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通用图灵机在计算时</a:t>
            </a:r>
            <a:r>
              <a:rPr lang="en-US" altLang="zh-CN" dirty="0"/>
              <a:t>, </a:t>
            </a:r>
            <a:r>
              <a:rPr lang="zh-CN" altLang="en-US" dirty="0"/>
              <a:t>其“机械性的复杂性”是有临界限度的</a:t>
            </a:r>
            <a:r>
              <a:rPr lang="en-US" altLang="zh-CN" dirty="0"/>
              <a:t>, </a:t>
            </a:r>
            <a:r>
              <a:rPr lang="zh-CN" altLang="en-US" dirty="0"/>
              <a:t>超过这一限度</a:t>
            </a:r>
            <a:r>
              <a:rPr lang="en-US" altLang="zh-CN" dirty="0"/>
              <a:t>, </a:t>
            </a:r>
            <a:r>
              <a:rPr lang="zh-CN" altLang="en-US" dirty="0"/>
              <a:t>就要靠增加程序的长度和存贮量来解决．这种思想开启了后来计算机科学中计算复杂性理论的先河。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二元函数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元函数可以转换为多个二元函数；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仅考虑二元函数使用“一进制”方式表示一个非负整数</a:t>
            </a:r>
            <a:r>
              <a:rPr lang="en-US" altLang="zh-CN" dirty="0"/>
              <a:t>, </a:t>
            </a:r>
          </a:p>
          <a:p>
            <a:r>
              <a:rPr lang="zh-CN" altLang="en-US" dirty="0"/>
              <a:t>即使用</a:t>
            </a:r>
            <a:r>
              <a:rPr lang="en-US" altLang="zh-CN" dirty="0"/>
              <a:t>0</a:t>
            </a:r>
            <a:r>
              <a:rPr lang="en-US" altLang="zh-CN" baseline="30000" dirty="0"/>
              <a:t>m</a:t>
            </a:r>
            <a:r>
              <a:rPr lang="zh-CN" altLang="en-US" dirty="0"/>
              <a:t>表示整数</a:t>
            </a:r>
            <a:r>
              <a:rPr lang="en-US" altLang="zh-CN" dirty="0"/>
              <a:t>m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若需要计算</a:t>
            </a:r>
            <a:r>
              <a:rPr lang="en-US" altLang="zh-CN" dirty="0"/>
              <a:t>f(m, n), </a:t>
            </a:r>
            <a:r>
              <a:rPr lang="zh-CN" altLang="en-US" dirty="0"/>
              <a:t>则可以在输入带上存放</a:t>
            </a:r>
            <a:r>
              <a:rPr lang="en-US" altLang="zh-CN" dirty="0"/>
              <a:t>0</a:t>
            </a:r>
            <a:r>
              <a:rPr lang="en-US" altLang="zh-CN" baseline="30000" dirty="0"/>
              <a:t>m</a:t>
            </a:r>
            <a:r>
              <a:rPr lang="en-US" altLang="zh-CN" dirty="0"/>
              <a:t>10</a:t>
            </a:r>
            <a:r>
              <a:rPr lang="en-US" altLang="zh-CN" baseline="30000" dirty="0"/>
              <a:t>n</a:t>
            </a:r>
            <a:r>
              <a:rPr lang="zh-CN" altLang="en-US" dirty="0"/>
              <a:t>形式的串</a:t>
            </a:r>
            <a:r>
              <a:rPr lang="en-US" altLang="zh-CN" dirty="0"/>
              <a:t>, </a:t>
            </a:r>
            <a:endParaRPr lang="zh-CN" altLang="en-US" dirty="0"/>
          </a:p>
          <a:p>
            <a:r>
              <a:rPr lang="zh-CN" altLang="en-US" dirty="0"/>
              <a:t>图灵机将串改写为</a:t>
            </a:r>
            <a:r>
              <a:rPr lang="en-US" altLang="zh-CN" dirty="0"/>
              <a:t>0</a:t>
            </a:r>
            <a:r>
              <a:rPr lang="en-US" altLang="zh-CN" baseline="30000" dirty="0"/>
              <a:t>f(m, n)</a:t>
            </a:r>
            <a:r>
              <a:rPr lang="zh-CN" altLang="en-US" dirty="0"/>
              <a:t>的形式</a:t>
            </a:r>
            <a:r>
              <a:rPr lang="en-US" altLang="zh-CN" dirty="0"/>
              <a:t>, </a:t>
            </a:r>
            <a:r>
              <a:rPr lang="zh-CN" altLang="en-US" dirty="0"/>
              <a:t>即表示出计算</a:t>
            </a:r>
            <a:r>
              <a:rPr lang="en-US" altLang="zh-CN" dirty="0"/>
              <a:t>f(m, n)</a:t>
            </a:r>
            <a:r>
              <a:rPr lang="zh-CN" altLang="en-US" dirty="0"/>
              <a:t>的结果。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例</a:t>
            </a:r>
            <a:r>
              <a:rPr lang="en-US" altLang="zh-CN" dirty="0" smtClean="0"/>
              <a:t>6.9 </a:t>
            </a:r>
            <a:r>
              <a:rPr lang="zh-CN" altLang="en-US" dirty="0" smtClean="0"/>
              <a:t>一</a:t>
            </a:r>
            <a:r>
              <a:rPr lang="zh-CN" altLang="en-US" dirty="0"/>
              <a:t>进制加法图灵机</a:t>
            </a:r>
          </a:p>
        </p:txBody>
      </p:sp>
      <p:sp>
        <p:nvSpPr>
          <p:cNvPr id="606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目标：对于非负整数</a:t>
            </a:r>
            <a:r>
              <a:rPr lang="en-US" altLang="zh-CN" dirty="0"/>
              <a:t>m</a:t>
            </a:r>
            <a:r>
              <a:rPr lang="zh-CN" altLang="en-US" dirty="0"/>
              <a:t>、</a:t>
            </a:r>
            <a:r>
              <a:rPr lang="en-US" altLang="zh-CN" dirty="0"/>
              <a:t>n, </a:t>
            </a:r>
            <a:r>
              <a:rPr lang="zh-CN" altLang="en-US" dirty="0"/>
              <a:t>计算</a:t>
            </a:r>
            <a:r>
              <a:rPr lang="en-US" altLang="zh-CN" dirty="0" err="1"/>
              <a:t>m+n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分析：</a:t>
            </a:r>
            <a:endParaRPr lang="en-US" altLang="zh-CN" dirty="0"/>
          </a:p>
          <a:p>
            <a:r>
              <a:rPr lang="zh-CN" altLang="en-US" dirty="0"/>
              <a:t>图灵机输入</a:t>
            </a:r>
            <a:r>
              <a:rPr lang="en-US" altLang="zh-CN" dirty="0"/>
              <a:t>0</a:t>
            </a:r>
            <a:r>
              <a:rPr lang="en-US" altLang="zh-CN" baseline="30000" dirty="0"/>
              <a:t>m</a:t>
            </a:r>
            <a:r>
              <a:rPr lang="en-US" altLang="zh-CN" dirty="0"/>
              <a:t>10</a:t>
            </a:r>
            <a:r>
              <a:rPr lang="en-US" altLang="zh-CN" baseline="30000" dirty="0"/>
              <a:t>n</a:t>
            </a:r>
            <a:endParaRPr lang="zh-CN" altLang="en-US" baseline="30000" dirty="0"/>
          </a:p>
          <a:p>
            <a:r>
              <a:rPr lang="zh-CN" altLang="en-US" dirty="0"/>
              <a:t>需要输出</a:t>
            </a:r>
            <a:r>
              <a:rPr lang="en-US" altLang="zh-CN" dirty="0"/>
              <a:t>0</a:t>
            </a:r>
            <a:r>
              <a:rPr lang="en-US" altLang="zh-CN" baseline="30000" dirty="0"/>
              <a:t>m+n</a:t>
            </a:r>
          </a:p>
          <a:p>
            <a:endParaRPr lang="en-US" altLang="zh-CN" dirty="0"/>
          </a:p>
          <a:p>
            <a:r>
              <a:rPr lang="zh-CN" altLang="en-US" dirty="0"/>
              <a:t>算法：</a:t>
            </a:r>
          </a:p>
          <a:p>
            <a:r>
              <a:rPr lang="zh-CN" altLang="en-US" dirty="0"/>
              <a:t>将</a:t>
            </a:r>
            <a:r>
              <a:rPr lang="en-US" altLang="zh-CN" dirty="0"/>
              <a:t>1</a:t>
            </a:r>
            <a:r>
              <a:rPr lang="zh-CN" altLang="en-US" dirty="0"/>
              <a:t>改写为</a:t>
            </a:r>
            <a:r>
              <a:rPr lang="en-US" altLang="zh-CN" dirty="0"/>
              <a:t>0, </a:t>
            </a:r>
            <a:r>
              <a:rPr lang="zh-CN" altLang="en-US" dirty="0"/>
              <a:t>最后一个</a:t>
            </a:r>
            <a:r>
              <a:rPr lang="en-US" altLang="zh-CN" dirty="0"/>
              <a:t>0</a:t>
            </a:r>
            <a:r>
              <a:rPr lang="zh-CN" altLang="en-US" dirty="0"/>
              <a:t>改写为</a:t>
            </a:r>
            <a:r>
              <a:rPr lang="en-US" altLang="zh-CN" dirty="0"/>
              <a:t>B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一进制加法图灵机</a:t>
            </a:r>
          </a:p>
        </p:txBody>
      </p:sp>
      <p:sp>
        <p:nvSpPr>
          <p:cNvPr id="610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TM =(Q,  </a:t>
            </a:r>
            <a:r>
              <a:rPr lang="zh-CN" altLang="en-US" dirty="0"/>
              <a:t>∑</a:t>
            </a:r>
            <a:r>
              <a:rPr lang="en-US" altLang="zh-CN" dirty="0"/>
              <a:t>,  start,  accept,  δ)</a:t>
            </a:r>
            <a:endParaRPr lang="zh-CN" altLang="en-US" dirty="0"/>
          </a:p>
          <a:p>
            <a:r>
              <a:rPr lang="en-US" altLang="zh-CN" dirty="0"/>
              <a:t> Q ={start,  q1,  q2,  accept}</a:t>
            </a:r>
          </a:p>
          <a:p>
            <a:r>
              <a:rPr lang="en-US" altLang="zh-CN" dirty="0"/>
              <a:t> ∑ ={0,  1}</a:t>
            </a:r>
          </a:p>
          <a:p>
            <a:r>
              <a:rPr lang="en-US" altLang="zh-CN" dirty="0"/>
              <a:t> ∑′={0,  1,  B}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一进制加法图灵机指令</a:t>
            </a:r>
            <a:r>
              <a:rPr lang="en-US" altLang="zh-CN" dirty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&lt;start,  0,  start,  0,  R&gt;</a:t>
            </a:r>
          </a:p>
          <a:p>
            <a:r>
              <a:rPr lang="en-US" altLang="zh-CN" dirty="0"/>
              <a:t>&lt;start,  1,     q1,  0,  R&gt;</a:t>
            </a:r>
          </a:p>
          <a:p>
            <a:r>
              <a:rPr lang="en-US" altLang="zh-CN" dirty="0"/>
              <a:t>&lt;q1,     0,     q1,  0,  R&gt;</a:t>
            </a:r>
          </a:p>
          <a:p>
            <a:r>
              <a:rPr lang="en-US" altLang="zh-CN" dirty="0"/>
              <a:t>&lt;q1,     B,     q2,  B,  L&gt; //</a:t>
            </a:r>
            <a:r>
              <a:rPr lang="zh-CN" altLang="en-US" dirty="0"/>
              <a:t>遇到</a:t>
            </a:r>
            <a:r>
              <a:rPr lang="en-US" altLang="zh-CN" dirty="0"/>
              <a:t>B, </a:t>
            </a:r>
            <a:r>
              <a:rPr lang="zh-CN" altLang="en-US" dirty="0"/>
              <a:t>向左找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&lt;q2,     0, accept,  B,  N&gt; //</a:t>
            </a:r>
            <a:r>
              <a:rPr lang="zh-CN" altLang="en-US" dirty="0"/>
              <a:t>最后的</a:t>
            </a:r>
            <a:r>
              <a:rPr lang="en-US" altLang="zh-CN" dirty="0"/>
              <a:t>0</a:t>
            </a:r>
            <a:r>
              <a:rPr lang="zh-CN" altLang="en-US" dirty="0"/>
              <a:t>改为</a:t>
            </a:r>
            <a:r>
              <a:rPr lang="en-US" altLang="zh-CN" dirty="0"/>
              <a:t>B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一进制加法图灵机指令</a:t>
            </a:r>
            <a:r>
              <a:rPr lang="en-US" altLang="zh-CN" dirty="0"/>
              <a:t>(2)</a:t>
            </a:r>
            <a:endParaRPr lang="zh-CN" altLang="en-US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&lt;start,  1,  q1,  0,  R&gt;	//</a:t>
            </a:r>
            <a:r>
              <a:rPr lang="zh-CN" altLang="en-US" dirty="0"/>
              <a:t>串为</a:t>
            </a:r>
            <a:r>
              <a:rPr lang="en-US" altLang="zh-CN" dirty="0"/>
              <a:t>1</a:t>
            </a:r>
            <a:r>
              <a:rPr lang="zh-CN" altLang="en-US" dirty="0"/>
              <a:t>或</a:t>
            </a:r>
            <a:r>
              <a:rPr lang="en-US" altLang="zh-CN" dirty="0"/>
              <a:t>10</a:t>
            </a:r>
            <a:r>
              <a:rPr lang="en-US" altLang="zh-CN" baseline="30000" dirty="0"/>
              <a:t>n</a:t>
            </a:r>
          </a:p>
          <a:p>
            <a:r>
              <a:rPr lang="en-US" altLang="zh-CN" dirty="0"/>
              <a:t>&lt;start,  0,  q1,  0,  R&gt;	//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&lt;q1,     0,  q1,  0,  R&gt;	//</a:t>
            </a:r>
            <a:r>
              <a:rPr lang="zh-CN" altLang="en-US" dirty="0"/>
              <a:t>跳过剩余的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&lt;q1,     1,  q1,  0,  R&gt;	//</a:t>
            </a:r>
            <a:r>
              <a:rPr lang="zh-CN" altLang="en-US" dirty="0"/>
              <a:t>遇到</a:t>
            </a:r>
            <a:r>
              <a:rPr lang="en-US" altLang="zh-CN" dirty="0"/>
              <a:t>1, </a:t>
            </a:r>
            <a:r>
              <a:rPr lang="zh-CN" altLang="en-US" dirty="0"/>
              <a:t>改为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&lt;q1,     B,  q2,  B,  L&gt;	//</a:t>
            </a:r>
            <a:r>
              <a:rPr lang="zh-CN" altLang="en-US" dirty="0"/>
              <a:t>遇到</a:t>
            </a:r>
            <a:r>
              <a:rPr lang="en-US" altLang="zh-CN" dirty="0"/>
              <a:t>B, </a:t>
            </a:r>
            <a:r>
              <a:rPr lang="zh-CN" altLang="en-US" dirty="0"/>
              <a:t>向左找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&lt;q2,     0,  accept,  B,  N&gt; //</a:t>
            </a:r>
            <a:r>
              <a:rPr lang="zh-CN" altLang="en-US" dirty="0"/>
              <a:t>最后的</a:t>
            </a:r>
            <a:r>
              <a:rPr lang="en-US" altLang="zh-CN" dirty="0"/>
              <a:t>0</a:t>
            </a:r>
            <a:r>
              <a:rPr lang="zh-CN" altLang="en-US" dirty="0"/>
              <a:t>改为</a:t>
            </a:r>
            <a:r>
              <a:rPr lang="en-US" altLang="zh-CN" dirty="0"/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 smtClean="0"/>
              <a:t>6.10 </a:t>
            </a:r>
            <a:r>
              <a:rPr lang="zh-CN" altLang="en-US" dirty="0"/>
              <a:t>构造</a:t>
            </a:r>
            <a:r>
              <a:rPr lang="en-US" altLang="zh-CN" dirty="0"/>
              <a:t>TM</a:t>
            </a:r>
            <a:r>
              <a:rPr lang="zh-CN" altLang="en-US" dirty="0"/>
              <a:t>实现非负减法</a:t>
            </a:r>
            <a:endParaRPr lang="en-US" altLang="zh-CN" dirty="0"/>
          </a:p>
        </p:txBody>
      </p:sp>
      <p:sp>
        <p:nvSpPr>
          <p:cNvPr id="615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实现非负减法</a:t>
            </a:r>
            <a:r>
              <a:rPr lang="en-US" altLang="zh-CN" dirty="0"/>
              <a:t>, </a:t>
            </a:r>
            <a:r>
              <a:rPr lang="zh-CN" altLang="en-US" dirty="0"/>
              <a:t>真减法</a:t>
            </a:r>
            <a:r>
              <a:rPr lang="en-US" altLang="zh-CN" dirty="0"/>
              <a:t>:</a:t>
            </a:r>
            <a:endParaRPr lang="zh-CN" altLang="en-US" dirty="0"/>
          </a:p>
          <a:p>
            <a:r>
              <a:rPr lang="en-US" altLang="zh-CN" dirty="0">
                <a:solidFill>
                  <a:schemeClr val="tx1"/>
                </a:solidFill>
              </a:rPr>
              <a:t>m-n = m-n,  m&gt;n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    = 0,    </a:t>
            </a:r>
            <a:r>
              <a:rPr lang="en-US" altLang="zh-CN" dirty="0" err="1">
                <a:solidFill>
                  <a:schemeClr val="tx1"/>
                </a:solidFill>
              </a:rPr>
              <a:t>m≤n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纸带上字符串的形式为</a:t>
            </a:r>
            <a:r>
              <a:rPr lang="en-US" altLang="zh-CN" dirty="0"/>
              <a:t>0</a:t>
            </a:r>
            <a:r>
              <a:rPr lang="en-US" altLang="zh-CN" baseline="30000" dirty="0"/>
              <a:t>m</a:t>
            </a:r>
            <a:r>
              <a:rPr lang="en-US" altLang="zh-CN" dirty="0"/>
              <a:t>10</a:t>
            </a:r>
            <a:r>
              <a:rPr lang="en-US" altLang="zh-CN" baseline="30000" dirty="0"/>
              <a:t>n</a:t>
            </a:r>
            <a:r>
              <a:rPr lang="zh-CN" altLang="en-US" dirty="0"/>
              <a:t>；</a:t>
            </a:r>
            <a:endParaRPr lang="en-US" altLang="zh-CN" dirty="0"/>
          </a:p>
          <a:p>
            <a:pPr marL="457200" indent="-457200">
              <a:buClrTx/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</a:rPr>
              <a:t>寻找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左边的</a:t>
            </a:r>
            <a:r>
              <a:rPr lang="en-US" altLang="zh-CN" dirty="0">
                <a:solidFill>
                  <a:schemeClr val="tx1"/>
                </a:solidFill>
              </a:rPr>
              <a:t>0(</a:t>
            </a:r>
            <a:r>
              <a:rPr lang="zh-CN" altLang="en-US" dirty="0">
                <a:solidFill>
                  <a:schemeClr val="tx1"/>
                </a:solidFill>
              </a:rPr>
              <a:t>改写为</a:t>
            </a:r>
            <a:r>
              <a:rPr lang="en-US" altLang="zh-CN" dirty="0">
                <a:solidFill>
                  <a:schemeClr val="tx1"/>
                </a:solidFill>
              </a:rPr>
              <a:t>B), </a:t>
            </a:r>
            <a:r>
              <a:rPr lang="zh-CN" altLang="en-US" dirty="0">
                <a:solidFill>
                  <a:schemeClr val="tx1"/>
                </a:solidFill>
              </a:rPr>
              <a:t>删除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右边的</a:t>
            </a:r>
            <a:r>
              <a:rPr lang="en-US" altLang="zh-CN" dirty="0">
                <a:solidFill>
                  <a:schemeClr val="tx1"/>
                </a:solidFill>
              </a:rPr>
              <a:t>0(</a:t>
            </a:r>
            <a:r>
              <a:rPr lang="zh-CN" altLang="en-US" dirty="0">
                <a:solidFill>
                  <a:schemeClr val="tx1"/>
                </a:solidFill>
              </a:rPr>
              <a:t>改写为</a:t>
            </a:r>
            <a:r>
              <a:rPr lang="en-US" altLang="zh-CN" dirty="0">
                <a:solidFill>
                  <a:schemeClr val="tx1"/>
                </a:solidFill>
              </a:rPr>
              <a:t>1)</a:t>
            </a:r>
            <a:r>
              <a:rPr lang="zh-CN" altLang="en-US" dirty="0">
                <a:solidFill>
                  <a:schemeClr val="tx1"/>
                </a:solidFill>
              </a:rPr>
              <a:t>；</a:t>
            </a:r>
          </a:p>
          <a:p>
            <a:pPr marL="457200" indent="-457200">
              <a:buClrTx/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</a:rPr>
              <a:t>可能在寻找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左边的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时结束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m≤n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；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indent="-457200">
              <a:buClrTx/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</a:rPr>
              <a:t>或者在删除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右边的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时结束</a:t>
            </a:r>
            <a:r>
              <a:rPr lang="en-US" altLang="zh-CN" dirty="0">
                <a:solidFill>
                  <a:schemeClr val="tx1"/>
                </a:solidFill>
              </a:rPr>
              <a:t>(m&gt;n)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一进制真减法</a:t>
            </a:r>
          </a:p>
        </p:txBody>
      </p:sp>
      <p:sp>
        <p:nvSpPr>
          <p:cNvPr id="618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(1)</a:t>
            </a:r>
            <a:r>
              <a:rPr lang="zh-CN" altLang="en-US" dirty="0"/>
              <a:t>扫描第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改写为</a:t>
            </a:r>
            <a:r>
              <a:rPr lang="en-US" altLang="zh-CN" dirty="0"/>
              <a:t>B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&lt;start,  0,  seek_1,  B,  R&gt;</a:t>
            </a:r>
          </a:p>
          <a:p>
            <a:endParaRPr lang="en-US" altLang="zh-CN" dirty="0"/>
          </a:p>
          <a:p>
            <a:r>
              <a:rPr lang="en-US" altLang="zh-CN" dirty="0"/>
              <a:t>(2)</a:t>
            </a:r>
            <a:r>
              <a:rPr lang="zh-CN" altLang="en-US" dirty="0"/>
              <a:t>寻找中央</a:t>
            </a:r>
            <a:r>
              <a:rPr lang="en-US" altLang="zh-CN" dirty="0"/>
              <a:t>1</a:t>
            </a:r>
            <a:r>
              <a:rPr lang="zh-CN" altLang="en-US" dirty="0"/>
              <a:t>作状态转换</a:t>
            </a:r>
            <a:r>
              <a:rPr lang="en-US" altLang="zh-CN" dirty="0"/>
              <a:t> 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&lt;seek_1,  0,  seek_1,  0,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&lt;seek_1,  1,   del_0,  1,  R&gt; //</a:t>
            </a:r>
            <a:r>
              <a:rPr lang="zh-CN" altLang="en-US" dirty="0">
                <a:solidFill>
                  <a:schemeClr val="tx1"/>
                </a:solidFill>
              </a:rPr>
              <a:t>原始的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</a:p>
          <a:p>
            <a:endParaRPr lang="en-US" altLang="zh-CN" dirty="0"/>
          </a:p>
          <a:p>
            <a:r>
              <a:rPr lang="en-US" altLang="zh-CN" dirty="0"/>
              <a:t>(3)</a:t>
            </a:r>
            <a:r>
              <a:rPr lang="zh-CN" altLang="en-US" dirty="0"/>
              <a:t>寻找</a:t>
            </a:r>
            <a:r>
              <a:rPr lang="en-US" altLang="zh-CN" dirty="0"/>
              <a:t>1</a:t>
            </a:r>
            <a:r>
              <a:rPr lang="zh-CN" altLang="en-US" dirty="0"/>
              <a:t>右侧第一个</a:t>
            </a:r>
            <a:r>
              <a:rPr lang="en-US" altLang="zh-CN" dirty="0"/>
              <a:t>0</a:t>
            </a:r>
            <a:r>
              <a:rPr lang="zh-CN" altLang="en-US" dirty="0"/>
              <a:t>改写为</a:t>
            </a:r>
            <a:r>
              <a:rPr lang="en-US" altLang="zh-CN" dirty="0"/>
              <a:t>1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&lt;del_0,  0,  </a:t>
            </a:r>
            <a:r>
              <a:rPr lang="en-US" altLang="zh-CN" dirty="0" err="1">
                <a:solidFill>
                  <a:schemeClr val="tx1"/>
                </a:solidFill>
              </a:rPr>
              <a:t>seek_B</a:t>
            </a:r>
            <a:r>
              <a:rPr lang="en-US" altLang="zh-CN" dirty="0">
                <a:solidFill>
                  <a:schemeClr val="tx1"/>
                </a:solidFill>
              </a:rPr>
              <a:t>,  1,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&lt;del_0,  1,   del_0,  1,  R&gt; //</a:t>
            </a:r>
            <a:r>
              <a:rPr lang="zh-CN" altLang="en-US" dirty="0">
                <a:solidFill>
                  <a:schemeClr val="tx1"/>
                </a:solidFill>
              </a:rPr>
              <a:t>后加的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一进制真减法</a:t>
            </a:r>
          </a:p>
        </p:txBody>
      </p:sp>
      <p:sp>
        <p:nvSpPr>
          <p:cNvPr id="619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(4)</a:t>
            </a:r>
            <a:r>
              <a:rPr lang="zh-CN" altLang="en-US" dirty="0"/>
              <a:t>向左找</a:t>
            </a:r>
            <a:r>
              <a:rPr lang="en-US" altLang="zh-CN" dirty="0"/>
              <a:t>B</a:t>
            </a:r>
            <a:r>
              <a:rPr lang="zh-CN" altLang="en-US" dirty="0"/>
              <a:t>改状态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seek_B</a:t>
            </a:r>
            <a:r>
              <a:rPr lang="en-US" altLang="zh-CN" dirty="0">
                <a:solidFill>
                  <a:schemeClr val="tx1"/>
                </a:solidFill>
              </a:rPr>
              <a:t>,  1,  </a:t>
            </a:r>
            <a:r>
              <a:rPr lang="en-US" altLang="zh-CN" dirty="0" err="1">
                <a:solidFill>
                  <a:schemeClr val="tx1"/>
                </a:solidFill>
              </a:rPr>
              <a:t>seek_B</a:t>
            </a:r>
            <a:r>
              <a:rPr lang="en-US" altLang="zh-CN" dirty="0">
                <a:solidFill>
                  <a:schemeClr val="tx1"/>
                </a:solidFill>
              </a:rPr>
              <a:t>,  1,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seek_B</a:t>
            </a:r>
            <a:r>
              <a:rPr lang="en-US" altLang="zh-CN" dirty="0">
                <a:solidFill>
                  <a:schemeClr val="tx1"/>
                </a:solidFill>
              </a:rPr>
              <a:t>,  0,  </a:t>
            </a:r>
            <a:r>
              <a:rPr lang="en-US" altLang="zh-CN" dirty="0" err="1">
                <a:solidFill>
                  <a:schemeClr val="tx1"/>
                </a:solidFill>
              </a:rPr>
              <a:t>seek_B</a:t>
            </a:r>
            <a:r>
              <a:rPr lang="en-US" altLang="zh-CN" dirty="0">
                <a:solidFill>
                  <a:schemeClr val="tx1"/>
                </a:solidFill>
              </a:rPr>
              <a:t>,  0,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seek_B</a:t>
            </a:r>
            <a:r>
              <a:rPr lang="en-US" altLang="zh-CN" dirty="0">
                <a:solidFill>
                  <a:schemeClr val="tx1"/>
                </a:solidFill>
              </a:rPr>
              <a:t>,  B,  start,  B,  R&gt; //start</a:t>
            </a:r>
            <a:r>
              <a:rPr lang="zh-CN" altLang="en-US" dirty="0">
                <a:solidFill>
                  <a:schemeClr val="tx1"/>
                </a:solidFill>
              </a:rPr>
              <a:t>转</a:t>
            </a:r>
            <a:r>
              <a:rPr lang="en-US" altLang="zh-CN" dirty="0">
                <a:solidFill>
                  <a:schemeClr val="tx1"/>
                </a:solidFill>
              </a:rPr>
              <a:t>(1)</a:t>
            </a:r>
            <a:r>
              <a:rPr lang="zh-CN" altLang="en-US" dirty="0">
                <a:solidFill>
                  <a:schemeClr val="tx1"/>
                </a:solidFill>
              </a:rPr>
              <a:t>重复动作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r>
              <a:rPr lang="en-US" altLang="zh-CN" dirty="0"/>
              <a:t>(5) m&gt;n</a:t>
            </a:r>
            <a:r>
              <a:rPr lang="zh-CN" altLang="en-US" dirty="0"/>
              <a:t>情况</a:t>
            </a:r>
            <a:r>
              <a:rPr lang="en-US" altLang="zh-CN" dirty="0"/>
              <a:t>, </a:t>
            </a:r>
            <a:r>
              <a:rPr lang="zh-CN" altLang="en-US" dirty="0"/>
              <a:t>最右边寻找</a:t>
            </a:r>
            <a:r>
              <a:rPr lang="en-US" altLang="zh-CN" dirty="0"/>
              <a:t>0</a:t>
            </a:r>
            <a:r>
              <a:rPr lang="zh-CN" altLang="en-US" dirty="0"/>
              <a:t>到达边界</a:t>
            </a:r>
            <a:r>
              <a:rPr lang="en-US" altLang="zh-CN" dirty="0"/>
              <a:t>B, </a:t>
            </a:r>
            <a:r>
              <a:rPr lang="zh-CN" altLang="en-US" dirty="0"/>
              <a:t>表示</a:t>
            </a:r>
            <a:r>
              <a:rPr lang="en-US" altLang="zh-CN" dirty="0"/>
              <a:t>1</a:t>
            </a:r>
            <a:r>
              <a:rPr lang="zh-CN" altLang="en-US" dirty="0"/>
              <a:t>右边已没有</a:t>
            </a:r>
            <a:r>
              <a:rPr lang="en-US" altLang="zh-CN" dirty="0"/>
              <a:t>0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&lt;del_0,  B,  m&gt;n,  B,  L&gt; 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&lt;m&gt;n,  1,  m&gt;n,  B,  L&gt; // </a:t>
            </a:r>
            <a:r>
              <a:rPr lang="zh-CN" altLang="en-US" dirty="0">
                <a:solidFill>
                  <a:schemeClr val="tx1"/>
                </a:solidFill>
              </a:rPr>
              <a:t>将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改写为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&lt;m&gt;n,  0,  m&gt;n,  0,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&lt;m&gt;n,  B,  accept,  0,  N&gt; //</a:t>
            </a:r>
            <a:r>
              <a:rPr lang="zh-CN" altLang="en-US" dirty="0">
                <a:solidFill>
                  <a:schemeClr val="tx1"/>
                </a:solidFill>
              </a:rPr>
              <a:t>补写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个</a:t>
            </a:r>
            <a:r>
              <a:rPr lang="en-US" altLang="zh-CN" dirty="0">
                <a:solidFill>
                  <a:schemeClr val="tx1"/>
                </a:solidFill>
              </a:rPr>
              <a:t>0,  </a:t>
            </a:r>
            <a:r>
              <a:rPr lang="zh-CN" altLang="en-US" dirty="0">
                <a:solidFill>
                  <a:schemeClr val="tx1"/>
                </a:solidFill>
              </a:rPr>
              <a:t>结束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一进制真减法</a:t>
            </a:r>
          </a:p>
        </p:txBody>
      </p:sp>
      <p:sp>
        <p:nvSpPr>
          <p:cNvPr id="621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(6) </a:t>
            </a:r>
            <a:r>
              <a:rPr lang="en-US" altLang="zh-CN" dirty="0" err="1"/>
              <a:t>m≤n</a:t>
            </a:r>
            <a:r>
              <a:rPr lang="zh-CN" altLang="en-US" dirty="0"/>
              <a:t>情况</a:t>
            </a:r>
            <a:r>
              <a:rPr lang="en-US" altLang="zh-CN" dirty="0"/>
              <a:t>, start</a:t>
            </a:r>
            <a:r>
              <a:rPr lang="zh-CN" altLang="en-US" dirty="0"/>
              <a:t>起步就遇到</a:t>
            </a:r>
            <a:r>
              <a:rPr lang="en-US" altLang="zh-CN" dirty="0"/>
              <a:t>1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&lt;start,  1,  </a:t>
            </a:r>
            <a:r>
              <a:rPr lang="en-US" altLang="zh-CN" dirty="0" err="1">
                <a:solidFill>
                  <a:schemeClr val="tx1"/>
                </a:solidFill>
              </a:rPr>
              <a:t>m≤n</a:t>
            </a:r>
            <a:r>
              <a:rPr lang="en-US" altLang="zh-CN" dirty="0">
                <a:solidFill>
                  <a:schemeClr val="tx1"/>
                </a:solidFill>
              </a:rPr>
              <a:t>,  B,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m≤n</a:t>
            </a:r>
            <a:r>
              <a:rPr lang="en-US" altLang="zh-CN" dirty="0">
                <a:solidFill>
                  <a:schemeClr val="tx1"/>
                </a:solidFill>
              </a:rPr>
              <a:t>,    1,  </a:t>
            </a:r>
            <a:r>
              <a:rPr lang="en-US" altLang="zh-CN" dirty="0" err="1">
                <a:solidFill>
                  <a:schemeClr val="tx1"/>
                </a:solidFill>
              </a:rPr>
              <a:t>m≤n</a:t>
            </a:r>
            <a:r>
              <a:rPr lang="en-US" altLang="zh-CN" dirty="0">
                <a:solidFill>
                  <a:schemeClr val="tx1"/>
                </a:solidFill>
              </a:rPr>
              <a:t>,  B,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m≤n</a:t>
            </a:r>
            <a:r>
              <a:rPr lang="en-US" altLang="zh-CN" dirty="0">
                <a:solidFill>
                  <a:schemeClr val="tx1"/>
                </a:solidFill>
              </a:rPr>
              <a:t>,    0,  </a:t>
            </a:r>
            <a:r>
              <a:rPr lang="en-US" altLang="zh-CN" dirty="0" err="1">
                <a:solidFill>
                  <a:schemeClr val="tx1"/>
                </a:solidFill>
              </a:rPr>
              <a:t>m≤n</a:t>
            </a:r>
            <a:r>
              <a:rPr lang="en-US" altLang="zh-CN" dirty="0">
                <a:solidFill>
                  <a:schemeClr val="tx1"/>
                </a:solidFill>
              </a:rPr>
              <a:t>,  B,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m≤n</a:t>
            </a:r>
            <a:r>
              <a:rPr lang="en-US" altLang="zh-CN" dirty="0">
                <a:solidFill>
                  <a:schemeClr val="tx1"/>
                </a:solidFill>
              </a:rPr>
              <a:t>,    B,  accept,  B,  N&gt;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/>
              <a:t>此时</a:t>
            </a:r>
            <a:r>
              <a:rPr lang="en-US" altLang="zh-CN" dirty="0"/>
              <a:t>,  </a:t>
            </a:r>
            <a:r>
              <a:rPr lang="zh-CN" altLang="en-US" dirty="0"/>
              <a:t>输入带上全为</a:t>
            </a:r>
            <a:r>
              <a:rPr lang="en-US" altLang="zh-CN" dirty="0"/>
              <a:t>B,  </a:t>
            </a:r>
            <a:r>
              <a:rPr lang="zh-CN" altLang="en-US" dirty="0"/>
              <a:t>表示真减法结果为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特殊情况下：</a:t>
            </a:r>
            <a:r>
              <a:rPr lang="en-US" altLang="zh-CN" dirty="0"/>
              <a:t>m=n=0, </a:t>
            </a:r>
            <a:r>
              <a:rPr lang="zh-CN" altLang="en-US" dirty="0"/>
              <a:t>则串为</a:t>
            </a:r>
            <a:r>
              <a:rPr lang="en-US" altLang="zh-CN" dirty="0"/>
              <a:t>1BB… , </a:t>
            </a:r>
            <a:r>
              <a:rPr lang="zh-CN" altLang="en-US" dirty="0"/>
              <a:t>由下列两行保障正确性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</a:rPr>
              <a:t>&lt;start,  1,  </a:t>
            </a:r>
            <a:r>
              <a:rPr lang="en-US" altLang="zh-CN" dirty="0" err="1">
                <a:solidFill>
                  <a:schemeClr val="tx1"/>
                </a:solidFill>
              </a:rPr>
              <a:t>m≤n</a:t>
            </a:r>
            <a:r>
              <a:rPr lang="en-US" altLang="zh-CN" dirty="0">
                <a:solidFill>
                  <a:schemeClr val="tx1"/>
                </a:solidFill>
              </a:rPr>
              <a:t>,     B,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m≤n</a:t>
            </a:r>
            <a:r>
              <a:rPr lang="en-US" altLang="zh-CN" dirty="0">
                <a:solidFill>
                  <a:schemeClr val="tx1"/>
                </a:solidFill>
              </a:rPr>
              <a:t>,    B,  accept,  B,  N&gt;</a:t>
            </a:r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一进制真减法另外一种思路</a:t>
            </a:r>
          </a:p>
        </p:txBody>
      </p:sp>
      <p:sp>
        <p:nvSpPr>
          <p:cNvPr id="627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图灵机反复进行下面的工作：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</a:rPr>
              <a:t>先用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替换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左边领头的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</a:rPr>
              <a:t>向右搜寻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右边的第一个</a:t>
            </a:r>
            <a:r>
              <a:rPr lang="en-US" altLang="zh-CN" dirty="0">
                <a:solidFill>
                  <a:schemeClr val="tx1"/>
                </a:solidFill>
              </a:rPr>
              <a:t>0,  </a:t>
            </a:r>
            <a:r>
              <a:rPr lang="zh-CN" altLang="en-US" dirty="0">
                <a:solidFill>
                  <a:schemeClr val="tx1"/>
                </a:solidFill>
              </a:rPr>
              <a:t>并将这个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替换为</a:t>
            </a:r>
            <a:r>
              <a:rPr lang="en-US" altLang="zh-CN" dirty="0">
                <a:solidFill>
                  <a:schemeClr val="tx1"/>
                </a:solidFill>
              </a:rPr>
              <a:t>X,  </a:t>
            </a:r>
            <a:endParaRPr lang="zh-CN" altLang="en-US" dirty="0">
              <a:solidFill>
                <a:schemeClr val="tx1"/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</a:rPr>
              <a:t>然后左移到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。重新开始循环。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r>
              <a:rPr lang="zh-CN" altLang="en-US" dirty="0"/>
              <a:t>退出循环的条件有两种：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zh-CN" sz="1800" dirty="0">
                <a:solidFill>
                  <a:schemeClr val="tx1"/>
                </a:solidFill>
              </a:rPr>
              <a:t>1</a:t>
            </a:r>
            <a:r>
              <a:rPr lang="zh-CN" altLang="en-US" sz="1800" dirty="0">
                <a:solidFill>
                  <a:schemeClr val="tx1"/>
                </a:solidFill>
              </a:rPr>
              <a:t>的左边找不到</a:t>
            </a:r>
            <a:r>
              <a:rPr lang="en-US" altLang="zh-CN" sz="1800" dirty="0">
                <a:solidFill>
                  <a:schemeClr val="tx1"/>
                </a:solidFill>
              </a:rPr>
              <a:t>0, </a:t>
            </a:r>
            <a:r>
              <a:rPr lang="zh-CN" altLang="en-US" sz="1800" dirty="0">
                <a:solidFill>
                  <a:schemeClr val="tx1"/>
                </a:solidFill>
              </a:rPr>
              <a:t>说明</a:t>
            </a:r>
            <a:r>
              <a:rPr lang="en-US" altLang="zh-CN" sz="1800" dirty="0" err="1">
                <a:solidFill>
                  <a:schemeClr val="tx1"/>
                </a:solidFill>
              </a:rPr>
              <a:t>m≤n</a:t>
            </a:r>
            <a:r>
              <a:rPr lang="en-US" altLang="zh-CN" sz="1800" dirty="0">
                <a:solidFill>
                  <a:schemeClr val="tx1"/>
                </a:solidFill>
              </a:rPr>
              <a:t>, </a:t>
            </a:r>
            <a:r>
              <a:rPr lang="zh-CN" altLang="en-US" sz="1800" dirty="0">
                <a:solidFill>
                  <a:schemeClr val="tx1"/>
                </a:solidFill>
              </a:rPr>
              <a:t>输出</a:t>
            </a:r>
            <a:r>
              <a:rPr lang="en-US" altLang="zh-CN" sz="1800" dirty="0">
                <a:solidFill>
                  <a:schemeClr val="tx1"/>
                </a:solidFill>
              </a:rPr>
              <a:t>0,  </a:t>
            </a:r>
            <a:r>
              <a:rPr lang="zh-CN" altLang="en-US" sz="1800" dirty="0">
                <a:solidFill>
                  <a:schemeClr val="tx1"/>
                </a:solidFill>
              </a:rPr>
              <a:t>应将所有非</a:t>
            </a:r>
            <a:r>
              <a:rPr lang="en-US" altLang="zh-CN" sz="1800" dirty="0">
                <a:solidFill>
                  <a:schemeClr val="tx1"/>
                </a:solidFill>
              </a:rPr>
              <a:t>B</a:t>
            </a:r>
            <a:r>
              <a:rPr lang="zh-CN" altLang="en-US" sz="1800" dirty="0">
                <a:solidFill>
                  <a:schemeClr val="tx1"/>
                </a:solidFill>
              </a:rPr>
              <a:t>符号改写为</a:t>
            </a:r>
            <a:r>
              <a:rPr lang="en-US" altLang="zh-CN" sz="1800" dirty="0">
                <a:solidFill>
                  <a:schemeClr val="tx1"/>
                </a:solidFill>
              </a:rPr>
              <a:t>B</a:t>
            </a:r>
            <a:r>
              <a:rPr lang="zh-CN" altLang="en-US" sz="1800" dirty="0">
                <a:solidFill>
                  <a:schemeClr val="tx1"/>
                </a:solidFill>
              </a:rPr>
              <a:t>；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zh-CN" sz="1800" dirty="0">
                <a:solidFill>
                  <a:schemeClr val="tx1"/>
                </a:solidFill>
              </a:rPr>
              <a:t>1</a:t>
            </a:r>
            <a:r>
              <a:rPr lang="zh-CN" altLang="en-US" sz="1800" dirty="0">
                <a:solidFill>
                  <a:schemeClr val="tx1"/>
                </a:solidFill>
              </a:rPr>
              <a:t>的右边找不到</a:t>
            </a:r>
            <a:r>
              <a:rPr lang="en-US" altLang="zh-CN" sz="1800" dirty="0">
                <a:solidFill>
                  <a:schemeClr val="tx1"/>
                </a:solidFill>
              </a:rPr>
              <a:t>0, </a:t>
            </a:r>
            <a:r>
              <a:rPr lang="zh-CN" altLang="en-US" sz="1800" dirty="0">
                <a:solidFill>
                  <a:schemeClr val="tx1"/>
                </a:solidFill>
              </a:rPr>
              <a:t>说明</a:t>
            </a:r>
            <a:r>
              <a:rPr lang="en-US" altLang="zh-CN" sz="1800" dirty="0">
                <a:solidFill>
                  <a:schemeClr val="tx1"/>
                </a:solidFill>
              </a:rPr>
              <a:t>m&gt;n, </a:t>
            </a:r>
            <a:r>
              <a:rPr lang="zh-CN" altLang="en-US" sz="1800" dirty="0">
                <a:solidFill>
                  <a:schemeClr val="tx1"/>
                </a:solidFill>
              </a:rPr>
              <a:t>输出</a:t>
            </a:r>
            <a:r>
              <a:rPr lang="en-US" altLang="zh-CN" sz="1800" dirty="0">
                <a:solidFill>
                  <a:schemeClr val="tx1"/>
                </a:solidFill>
              </a:rPr>
              <a:t>0</a:t>
            </a:r>
            <a:r>
              <a:rPr lang="en-US" altLang="zh-CN" sz="1800" baseline="30000" dirty="0">
                <a:solidFill>
                  <a:schemeClr val="tx1"/>
                </a:solidFill>
              </a:rPr>
              <a:t>m-n</a:t>
            </a:r>
            <a:r>
              <a:rPr lang="en-US" altLang="zh-CN" sz="1800" dirty="0">
                <a:solidFill>
                  <a:schemeClr val="tx1"/>
                </a:solidFill>
              </a:rPr>
              <a:t>, </a:t>
            </a:r>
            <a:r>
              <a:rPr lang="zh-CN" altLang="en-US" sz="1800" dirty="0" smtClean="0">
                <a:solidFill>
                  <a:schemeClr val="tx1"/>
                </a:solidFill>
              </a:rPr>
              <a:t>应将</a:t>
            </a:r>
            <a:r>
              <a:rPr lang="en-US" altLang="zh-CN" sz="1800" dirty="0">
                <a:solidFill>
                  <a:schemeClr val="tx1"/>
                </a:solidFill>
              </a:rPr>
              <a:t>X</a:t>
            </a:r>
            <a:r>
              <a:rPr lang="zh-CN" altLang="en-US" sz="1800" dirty="0">
                <a:solidFill>
                  <a:schemeClr val="tx1"/>
                </a:solidFill>
              </a:rPr>
              <a:t>换为</a:t>
            </a:r>
            <a:r>
              <a:rPr lang="en-US" altLang="zh-CN" sz="1800" dirty="0" smtClean="0">
                <a:solidFill>
                  <a:schemeClr val="tx1"/>
                </a:solidFill>
              </a:rPr>
              <a:t>B, </a:t>
            </a:r>
            <a:r>
              <a:rPr lang="zh-CN" altLang="en-US" sz="1800" dirty="0" smtClean="0">
                <a:solidFill>
                  <a:schemeClr val="tx1"/>
                </a:solidFill>
              </a:rPr>
              <a:t>将</a:t>
            </a:r>
            <a:r>
              <a:rPr lang="en-US" altLang="zh-CN" sz="1800" dirty="0">
                <a:solidFill>
                  <a:schemeClr val="tx1"/>
                </a:solidFill>
              </a:rPr>
              <a:t>1</a:t>
            </a:r>
            <a:r>
              <a:rPr lang="zh-CN" altLang="en-US" sz="1800" dirty="0">
                <a:solidFill>
                  <a:schemeClr val="tx1"/>
                </a:solidFill>
              </a:rPr>
              <a:t>换为</a:t>
            </a:r>
            <a:r>
              <a:rPr lang="en-US" altLang="zh-CN" sz="1800" dirty="0">
                <a:solidFill>
                  <a:schemeClr val="tx1"/>
                </a:solidFill>
              </a:rPr>
              <a:t>0</a:t>
            </a:r>
            <a:r>
              <a:rPr lang="zh-CN" altLang="en-US" sz="1800" dirty="0" smtClean="0">
                <a:solidFill>
                  <a:schemeClr val="tx1"/>
                </a:solidFill>
              </a:rPr>
              <a:t>。</a:t>
            </a:r>
            <a:endParaRPr lang="zh-CN" altLang="en-US" sz="18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 </a:t>
            </a:r>
            <a:r>
              <a:rPr lang="zh-CN" altLang="en-US" dirty="0" smtClean="0"/>
              <a:t>图灵机</a:t>
            </a:r>
            <a:r>
              <a:rPr lang="zh-CN" altLang="en-US" dirty="0"/>
              <a:t>的物理模型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一个有限状态控制器</a:t>
            </a:r>
            <a:r>
              <a:rPr lang="en-US" altLang="zh-CN" sz="2000" dirty="0"/>
              <a:t>(FSC)</a:t>
            </a:r>
            <a:r>
              <a:rPr lang="zh-CN" altLang="en-US" sz="2000" dirty="0"/>
              <a:t>；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一个外部的存储设备；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可以向右扩展的无限长度纸带；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纸带上具有左端点</a:t>
            </a:r>
            <a:r>
              <a:rPr lang="en-US" altLang="zh-CN" sz="2000" dirty="0"/>
              <a:t>, </a:t>
            </a:r>
            <a:r>
              <a:rPr lang="zh-CN" altLang="en-US" sz="2000" dirty="0"/>
              <a:t>使用“├”表示；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图灵机直接扫描输入带上左端点右边的第一个符号。</a:t>
            </a:r>
          </a:p>
          <a:p>
            <a:endParaRPr lang="zh-CN" altLang="en-US" dirty="0"/>
          </a:p>
        </p:txBody>
      </p:sp>
      <p:sp>
        <p:nvSpPr>
          <p:cNvPr id="979972" name="Rectangle 4"/>
          <p:cNvSpPr>
            <a:spLocks noChangeArrowheads="1"/>
          </p:cNvSpPr>
          <p:nvPr/>
        </p:nvSpPr>
        <p:spPr bwMode="ltGray">
          <a:xfrm>
            <a:off x="3380184" y="2675384"/>
            <a:ext cx="457200" cy="60960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None/>
            </a:pPr>
            <a:r>
              <a:rPr lang="en-US" altLang="zh-CN" sz="2400" i="1" dirty="0">
                <a:solidFill>
                  <a:srgbClr val="0000CC"/>
                </a:solidFill>
              </a:rPr>
              <a:t>a</a:t>
            </a:r>
            <a:r>
              <a:rPr lang="en-US" altLang="zh-CN" sz="2400" baseline="-25000" dirty="0">
                <a:solidFill>
                  <a:srgbClr val="0000CC"/>
                </a:solidFill>
              </a:rPr>
              <a:t>1</a:t>
            </a:r>
          </a:p>
        </p:txBody>
      </p:sp>
      <p:sp>
        <p:nvSpPr>
          <p:cNvPr id="979973" name="Rectangle 5"/>
          <p:cNvSpPr>
            <a:spLocks noChangeArrowheads="1"/>
          </p:cNvSpPr>
          <p:nvPr/>
        </p:nvSpPr>
        <p:spPr bwMode="ltGray">
          <a:xfrm>
            <a:off x="3837384" y="2675384"/>
            <a:ext cx="457200" cy="60960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None/>
            </a:pPr>
            <a:r>
              <a:rPr lang="en-US" altLang="zh-CN" sz="2400" i="1">
                <a:solidFill>
                  <a:srgbClr val="0000CC"/>
                </a:solidFill>
              </a:rPr>
              <a:t>a</a:t>
            </a:r>
            <a:r>
              <a:rPr lang="en-US" altLang="zh-CN" sz="2400" baseline="-25000">
                <a:solidFill>
                  <a:srgbClr val="0000CC"/>
                </a:solidFill>
              </a:rPr>
              <a:t>2</a:t>
            </a:r>
          </a:p>
        </p:txBody>
      </p:sp>
      <p:sp>
        <p:nvSpPr>
          <p:cNvPr id="979974" name="Rectangle 6"/>
          <p:cNvSpPr>
            <a:spLocks noChangeArrowheads="1"/>
          </p:cNvSpPr>
          <p:nvPr/>
        </p:nvSpPr>
        <p:spPr bwMode="ltGray">
          <a:xfrm>
            <a:off x="4294584" y="2675384"/>
            <a:ext cx="457200" cy="60960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None/>
            </a:pPr>
            <a:r>
              <a:rPr lang="en-US" altLang="zh-CN" sz="2400" i="1">
                <a:solidFill>
                  <a:srgbClr val="0000CC"/>
                </a:solidFill>
              </a:rPr>
              <a:t>a</a:t>
            </a:r>
            <a:r>
              <a:rPr lang="en-US" altLang="zh-CN" sz="2400" baseline="-25000">
                <a:solidFill>
                  <a:srgbClr val="0000CC"/>
                </a:solidFill>
              </a:rPr>
              <a:t>3</a:t>
            </a:r>
          </a:p>
        </p:txBody>
      </p:sp>
      <p:sp>
        <p:nvSpPr>
          <p:cNvPr id="979975" name="Rectangle 7"/>
          <p:cNvSpPr>
            <a:spLocks noChangeArrowheads="1"/>
          </p:cNvSpPr>
          <p:nvPr/>
        </p:nvSpPr>
        <p:spPr bwMode="ltGray">
          <a:xfrm>
            <a:off x="4751784" y="2675384"/>
            <a:ext cx="457200" cy="60960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None/>
            </a:pPr>
            <a:r>
              <a:rPr lang="en-US" altLang="zh-CN" sz="2400">
                <a:solidFill>
                  <a:srgbClr val="0000CC"/>
                </a:solidFill>
              </a:rPr>
              <a:t>…</a:t>
            </a:r>
            <a:endParaRPr lang="en-US" altLang="zh-CN" sz="2400" baseline="-25000">
              <a:solidFill>
                <a:srgbClr val="0000CC"/>
              </a:solidFill>
            </a:endParaRPr>
          </a:p>
        </p:txBody>
      </p:sp>
      <p:sp>
        <p:nvSpPr>
          <p:cNvPr id="979976" name="Rectangle 8"/>
          <p:cNvSpPr>
            <a:spLocks noChangeArrowheads="1"/>
          </p:cNvSpPr>
          <p:nvPr/>
        </p:nvSpPr>
        <p:spPr bwMode="ltGray">
          <a:xfrm>
            <a:off x="5208984" y="2675384"/>
            <a:ext cx="457200" cy="60960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None/>
            </a:pPr>
            <a:r>
              <a:rPr lang="en-US" altLang="zh-CN" sz="2400" i="1">
                <a:solidFill>
                  <a:srgbClr val="0000CC"/>
                </a:solidFill>
              </a:rPr>
              <a:t>a</a:t>
            </a:r>
            <a:r>
              <a:rPr lang="en-US" altLang="zh-CN" sz="2400" i="1" baseline="-25000">
                <a:solidFill>
                  <a:srgbClr val="0000CC"/>
                </a:solidFill>
              </a:rPr>
              <a:t>j</a:t>
            </a:r>
          </a:p>
        </p:txBody>
      </p:sp>
      <p:sp>
        <p:nvSpPr>
          <p:cNvPr id="979977" name="Rectangle 9"/>
          <p:cNvSpPr>
            <a:spLocks noChangeArrowheads="1"/>
          </p:cNvSpPr>
          <p:nvPr/>
        </p:nvSpPr>
        <p:spPr bwMode="ltGray">
          <a:xfrm>
            <a:off x="5666184" y="2675384"/>
            <a:ext cx="457200" cy="60960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None/>
            </a:pPr>
            <a:r>
              <a:rPr lang="en-US" altLang="zh-CN" sz="2400">
                <a:solidFill>
                  <a:srgbClr val="0000CC"/>
                </a:solidFill>
              </a:rPr>
              <a:t>…</a:t>
            </a:r>
            <a:endParaRPr lang="en-US" altLang="zh-CN" sz="2400" baseline="-25000">
              <a:solidFill>
                <a:srgbClr val="0000CC"/>
              </a:solidFill>
            </a:endParaRPr>
          </a:p>
        </p:txBody>
      </p:sp>
      <p:sp>
        <p:nvSpPr>
          <p:cNvPr id="979978" name="Rectangle 10"/>
          <p:cNvSpPr>
            <a:spLocks noChangeArrowheads="1"/>
          </p:cNvSpPr>
          <p:nvPr/>
        </p:nvSpPr>
        <p:spPr bwMode="ltGray">
          <a:xfrm>
            <a:off x="6123384" y="2675384"/>
            <a:ext cx="457200" cy="60960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None/>
            </a:pPr>
            <a:r>
              <a:rPr lang="en-US" altLang="zh-CN" sz="2400" i="1">
                <a:solidFill>
                  <a:srgbClr val="0000CC"/>
                </a:solidFill>
              </a:rPr>
              <a:t>a</a:t>
            </a:r>
            <a:r>
              <a:rPr lang="en-US" altLang="zh-CN" sz="2400" i="1" baseline="-25000">
                <a:solidFill>
                  <a:srgbClr val="0000CC"/>
                </a:solidFill>
              </a:rPr>
              <a:t>n</a:t>
            </a:r>
          </a:p>
        </p:txBody>
      </p:sp>
      <p:sp>
        <p:nvSpPr>
          <p:cNvPr id="979979" name="Rectangle 11"/>
          <p:cNvSpPr>
            <a:spLocks noChangeArrowheads="1"/>
          </p:cNvSpPr>
          <p:nvPr/>
        </p:nvSpPr>
        <p:spPr bwMode="ltGray">
          <a:xfrm>
            <a:off x="6580584" y="2675384"/>
            <a:ext cx="457200" cy="60960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None/>
            </a:pPr>
            <a:r>
              <a:rPr lang="en-US" altLang="zh-CN" sz="2400" i="1">
                <a:solidFill>
                  <a:srgbClr val="0000CC"/>
                </a:solidFill>
              </a:rPr>
              <a:t>a</a:t>
            </a:r>
            <a:r>
              <a:rPr lang="en-US" altLang="zh-CN" sz="2400" i="1" baseline="-25000">
                <a:solidFill>
                  <a:srgbClr val="0000CC"/>
                </a:solidFill>
              </a:rPr>
              <a:t>n</a:t>
            </a:r>
            <a:r>
              <a:rPr lang="en-US" altLang="zh-CN" sz="2400" baseline="-25000">
                <a:solidFill>
                  <a:srgbClr val="0000CC"/>
                </a:solidFill>
              </a:rPr>
              <a:t>+1</a:t>
            </a:r>
          </a:p>
        </p:txBody>
      </p:sp>
      <p:sp>
        <p:nvSpPr>
          <p:cNvPr id="979980" name="Line 12"/>
          <p:cNvSpPr>
            <a:spLocks noChangeShapeType="1"/>
          </p:cNvSpPr>
          <p:nvPr/>
        </p:nvSpPr>
        <p:spPr bwMode="ltGray">
          <a:xfrm>
            <a:off x="7037784" y="2675384"/>
            <a:ext cx="990600" cy="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979981" name="Line 13"/>
          <p:cNvSpPr>
            <a:spLocks noChangeShapeType="1"/>
          </p:cNvSpPr>
          <p:nvPr/>
        </p:nvSpPr>
        <p:spPr bwMode="ltGray">
          <a:xfrm>
            <a:off x="7037784" y="3284984"/>
            <a:ext cx="990600" cy="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979982" name="Text Box 14"/>
          <p:cNvSpPr txBox="1">
            <a:spLocks noChangeArrowheads="1"/>
          </p:cNvSpPr>
          <p:nvPr/>
        </p:nvSpPr>
        <p:spPr bwMode="ltGray">
          <a:xfrm>
            <a:off x="7113984" y="2751584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zh-CN" sz="2400">
                <a:solidFill>
                  <a:srgbClr val="0000CC"/>
                </a:solidFill>
              </a:rPr>
              <a:t>…</a:t>
            </a:r>
          </a:p>
        </p:txBody>
      </p:sp>
      <p:sp>
        <p:nvSpPr>
          <p:cNvPr id="979983" name="Rectangle 15"/>
          <p:cNvSpPr>
            <a:spLocks noChangeArrowheads="1"/>
          </p:cNvSpPr>
          <p:nvPr/>
        </p:nvSpPr>
        <p:spPr bwMode="ltGray">
          <a:xfrm>
            <a:off x="4980384" y="3755504"/>
            <a:ext cx="990600" cy="60960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None/>
            </a:pPr>
            <a:r>
              <a:rPr lang="en-US" altLang="zh-CN" sz="2400">
                <a:solidFill>
                  <a:srgbClr val="0000CC"/>
                </a:solidFill>
              </a:rPr>
              <a:t>FSC</a:t>
            </a:r>
            <a:endParaRPr lang="en-US" altLang="zh-CN" sz="2400" baseline="-25000">
              <a:solidFill>
                <a:srgbClr val="0000CC"/>
              </a:solidFill>
            </a:endParaRPr>
          </a:p>
        </p:txBody>
      </p:sp>
      <p:sp>
        <p:nvSpPr>
          <p:cNvPr id="979984" name="Line 16"/>
          <p:cNvSpPr>
            <a:spLocks noChangeShapeType="1"/>
          </p:cNvSpPr>
          <p:nvPr/>
        </p:nvSpPr>
        <p:spPr bwMode="ltGray">
          <a:xfrm flipH="1" flipV="1">
            <a:off x="5467746" y="3277046"/>
            <a:ext cx="670" cy="47845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2922984" y="2675384"/>
            <a:ext cx="457200" cy="60960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None/>
            </a:pPr>
            <a:r>
              <a:rPr lang="zh-CN" altLang="en-US" sz="2400" dirty="0"/>
              <a:t>├</a:t>
            </a:r>
            <a:endParaRPr lang="en-US" altLang="zh-CN" sz="2400" baseline="-25000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一进制真减法另外一种思路</a:t>
            </a:r>
          </a:p>
        </p:txBody>
      </p:sp>
      <p:sp>
        <p:nvSpPr>
          <p:cNvPr id="62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(1)</a:t>
            </a:r>
            <a:r>
              <a:rPr lang="zh-CN" altLang="en-US" dirty="0"/>
              <a:t>开始循环</a:t>
            </a:r>
            <a:r>
              <a:rPr lang="en-US" altLang="zh-CN" dirty="0"/>
              <a:t>,  </a:t>
            </a:r>
            <a:r>
              <a:rPr lang="zh-CN" altLang="en-US" dirty="0"/>
              <a:t>用</a:t>
            </a:r>
            <a:r>
              <a:rPr lang="en-US" altLang="zh-CN" dirty="0"/>
              <a:t>B</a:t>
            </a:r>
            <a:r>
              <a:rPr lang="zh-CN" altLang="en-US" dirty="0"/>
              <a:t>替换</a:t>
            </a:r>
            <a:r>
              <a:rPr lang="en-US" altLang="zh-CN" dirty="0"/>
              <a:t>1</a:t>
            </a:r>
            <a:r>
              <a:rPr lang="zh-CN" altLang="en-US" dirty="0"/>
              <a:t>左边领头的</a:t>
            </a:r>
            <a:r>
              <a:rPr lang="en-US" altLang="zh-CN" dirty="0"/>
              <a:t>0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&lt;q0,  0,  q1,  B,  R&gt;</a:t>
            </a:r>
          </a:p>
          <a:p>
            <a:endParaRPr lang="en-US" altLang="zh-CN" dirty="0"/>
          </a:p>
          <a:p>
            <a:r>
              <a:rPr lang="en-US" altLang="zh-CN" dirty="0"/>
              <a:t>(2)</a:t>
            </a:r>
            <a:r>
              <a:rPr lang="zh-CN" altLang="en-US" dirty="0"/>
              <a:t>向右搜寻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&lt;q1,  0,  q1,  0,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&lt;q1,  1,  q2,  1,  R&gt;</a:t>
            </a:r>
          </a:p>
          <a:p>
            <a:endParaRPr lang="en-US" altLang="zh-CN" dirty="0"/>
          </a:p>
          <a:p>
            <a:r>
              <a:rPr lang="en-US" altLang="zh-CN" dirty="0"/>
              <a:t>(3)</a:t>
            </a:r>
            <a:r>
              <a:rPr lang="zh-CN" altLang="en-US" dirty="0"/>
              <a:t>向右寻</a:t>
            </a:r>
            <a:r>
              <a:rPr lang="en-US" altLang="zh-CN" dirty="0"/>
              <a:t>1</a:t>
            </a:r>
            <a:r>
              <a:rPr lang="zh-CN" altLang="en-US" dirty="0"/>
              <a:t>右边的第一个</a:t>
            </a:r>
            <a:r>
              <a:rPr lang="en-US" altLang="zh-CN" dirty="0"/>
              <a:t>0,  </a:t>
            </a:r>
            <a:r>
              <a:rPr lang="zh-CN" altLang="en-US" dirty="0"/>
              <a:t>并将这个</a:t>
            </a:r>
            <a:r>
              <a:rPr lang="en-US" altLang="zh-CN" dirty="0"/>
              <a:t>0</a:t>
            </a:r>
            <a:r>
              <a:rPr lang="zh-CN" altLang="en-US" dirty="0"/>
              <a:t>替换为</a:t>
            </a:r>
            <a:r>
              <a:rPr lang="en-US" altLang="zh-CN" dirty="0"/>
              <a:t>X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&lt;q2,  X,  q2,  X,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&lt;q2,  0,  q3,  X,  L&gt;</a:t>
            </a:r>
          </a:p>
          <a:p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一进制真减法另外一种思路</a:t>
            </a:r>
          </a:p>
        </p:txBody>
      </p:sp>
      <p:sp>
        <p:nvSpPr>
          <p:cNvPr id="91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(4)</a:t>
            </a:r>
            <a:r>
              <a:rPr lang="zh-CN" altLang="en-US" dirty="0"/>
              <a:t>左移到</a:t>
            </a:r>
            <a:r>
              <a:rPr lang="en-US" altLang="zh-CN" dirty="0"/>
              <a:t>B,  </a:t>
            </a:r>
            <a:r>
              <a:rPr lang="zh-CN" altLang="en-US" dirty="0"/>
              <a:t>重新开始循环。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&lt;q3,  X,  q3,  X,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&lt;q3,  1,  q3,  1,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&lt;q3,  0,  q3,  0,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&lt;q3,  B,  q0,  B,  R&gt;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一进制真减法另外一种思路</a:t>
            </a:r>
          </a:p>
        </p:txBody>
      </p:sp>
      <p:sp>
        <p:nvSpPr>
          <p:cNvPr id="631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(5)</a:t>
            </a:r>
            <a:r>
              <a:rPr lang="zh-CN" altLang="en-US" dirty="0"/>
              <a:t>符合退出条件①</a:t>
            </a:r>
            <a:r>
              <a:rPr lang="en-US" altLang="zh-CN" dirty="0"/>
              <a:t>,  </a:t>
            </a:r>
            <a:r>
              <a:rPr lang="zh-CN" altLang="en-US" dirty="0"/>
              <a:t>即</a:t>
            </a:r>
            <a:r>
              <a:rPr lang="en-US" altLang="zh-CN" dirty="0"/>
              <a:t>1</a:t>
            </a:r>
            <a:r>
              <a:rPr lang="zh-CN" altLang="en-US" dirty="0"/>
              <a:t>的左边找不到</a:t>
            </a:r>
            <a:r>
              <a:rPr lang="en-US" altLang="zh-CN" dirty="0"/>
              <a:t>0,  </a:t>
            </a:r>
            <a:r>
              <a:rPr lang="zh-CN" altLang="en-US" dirty="0"/>
              <a:t>用状态</a:t>
            </a:r>
            <a:r>
              <a:rPr lang="en-US" altLang="zh-CN" dirty="0"/>
              <a:t>q4</a:t>
            </a:r>
            <a:r>
              <a:rPr lang="zh-CN" altLang="en-US" dirty="0"/>
              <a:t>向右扫描将所有非</a:t>
            </a:r>
            <a:r>
              <a:rPr lang="en-US" altLang="zh-CN" dirty="0"/>
              <a:t>B</a:t>
            </a:r>
            <a:r>
              <a:rPr lang="zh-CN" altLang="en-US" dirty="0"/>
              <a:t>符号改写为</a:t>
            </a:r>
            <a:r>
              <a:rPr lang="en-US" altLang="zh-CN" dirty="0"/>
              <a:t>B,  </a:t>
            </a:r>
            <a:r>
              <a:rPr lang="zh-CN" altLang="en-US" dirty="0"/>
              <a:t>并进入</a:t>
            </a:r>
            <a:r>
              <a:rPr lang="zh-CN" altLang="en-US" dirty="0" smtClean="0"/>
              <a:t>终止状态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</a:rPr>
              <a:t>&lt;q0,  1,  q4,  B,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&lt;q4,  X,  q4,  B,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&lt;q4,  0,  q4,  B, 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&lt;q4,  B,  </a:t>
            </a:r>
            <a:r>
              <a:rPr lang="en-US" altLang="zh-CN" dirty="0" smtClean="0">
                <a:solidFill>
                  <a:schemeClr val="tx1"/>
                </a:solidFill>
              </a:rPr>
              <a:t>accept,  </a:t>
            </a:r>
            <a:r>
              <a:rPr lang="en-US" altLang="zh-CN" dirty="0">
                <a:solidFill>
                  <a:schemeClr val="tx1"/>
                </a:solidFill>
              </a:rPr>
              <a:t>B,  </a:t>
            </a:r>
            <a:r>
              <a:rPr lang="en-US" altLang="zh-CN" dirty="0" smtClean="0">
                <a:solidFill>
                  <a:schemeClr val="tx1"/>
                </a:solidFill>
              </a:rPr>
              <a:t>N&gt;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一进制真减法另外一种思路</a:t>
            </a:r>
          </a:p>
        </p:txBody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(6)</a:t>
            </a:r>
            <a:r>
              <a:rPr lang="zh-CN" altLang="en-US" dirty="0"/>
              <a:t>符合退出条件②</a:t>
            </a:r>
            <a:r>
              <a:rPr lang="en-US" altLang="zh-CN" dirty="0"/>
              <a:t>,  </a:t>
            </a:r>
            <a:r>
              <a:rPr lang="zh-CN" altLang="en-US" dirty="0"/>
              <a:t>即</a:t>
            </a:r>
            <a:r>
              <a:rPr lang="en-US" altLang="zh-CN" dirty="0"/>
              <a:t>1</a:t>
            </a:r>
            <a:r>
              <a:rPr lang="zh-CN" altLang="en-US" dirty="0"/>
              <a:t>的右边找不到</a:t>
            </a:r>
            <a:r>
              <a:rPr lang="en-US" altLang="zh-CN" dirty="0"/>
              <a:t>0,  </a:t>
            </a:r>
            <a:r>
              <a:rPr lang="zh-CN" altLang="en-US" dirty="0"/>
              <a:t>用状态</a:t>
            </a:r>
            <a:r>
              <a:rPr lang="en-US" altLang="zh-CN" dirty="0"/>
              <a:t>q5</a:t>
            </a:r>
            <a:r>
              <a:rPr lang="zh-CN" altLang="en-US" dirty="0"/>
              <a:t>向左扫描将所有</a:t>
            </a:r>
            <a:r>
              <a:rPr lang="en-US" altLang="zh-CN" dirty="0"/>
              <a:t>X</a:t>
            </a:r>
            <a:r>
              <a:rPr lang="zh-CN" altLang="en-US" dirty="0"/>
              <a:t>改写为</a:t>
            </a:r>
            <a:r>
              <a:rPr lang="en-US" altLang="zh-CN" dirty="0"/>
              <a:t>B,  </a:t>
            </a:r>
            <a:r>
              <a:rPr lang="zh-CN" altLang="en-US" dirty="0"/>
              <a:t>将</a:t>
            </a:r>
            <a:r>
              <a:rPr lang="en-US" altLang="zh-CN" dirty="0"/>
              <a:t>1</a:t>
            </a:r>
            <a:r>
              <a:rPr lang="zh-CN" altLang="en-US" dirty="0"/>
              <a:t>替换为</a:t>
            </a:r>
            <a:r>
              <a:rPr lang="en-US" altLang="zh-CN" dirty="0"/>
              <a:t>0,  </a:t>
            </a:r>
            <a:r>
              <a:rPr lang="zh-CN" altLang="en-US" dirty="0"/>
              <a:t>并进入</a:t>
            </a:r>
            <a:r>
              <a:rPr lang="zh-CN" altLang="en-US" dirty="0" smtClean="0"/>
              <a:t>终态。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</a:rPr>
              <a:t>&lt;q2,  B,  q5,  B,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&lt;q5,  X,  </a:t>
            </a:r>
            <a:r>
              <a:rPr lang="en-US" altLang="zh-CN" dirty="0" smtClean="0">
                <a:solidFill>
                  <a:schemeClr val="tx1"/>
                </a:solidFill>
              </a:rPr>
              <a:t>q5,  </a:t>
            </a:r>
            <a:r>
              <a:rPr lang="en-US" altLang="zh-CN" dirty="0">
                <a:solidFill>
                  <a:schemeClr val="tx1"/>
                </a:solidFill>
              </a:rPr>
              <a:t>B, 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&lt;q5,  1, </a:t>
            </a:r>
            <a:r>
              <a:rPr lang="en-US" altLang="zh-CN" dirty="0" smtClean="0">
                <a:solidFill>
                  <a:schemeClr val="tx1"/>
                </a:solidFill>
              </a:rPr>
              <a:t> accept</a:t>
            </a:r>
            <a:r>
              <a:rPr lang="en-US" altLang="zh-CN" dirty="0">
                <a:solidFill>
                  <a:schemeClr val="tx1"/>
                </a:solidFill>
              </a:rPr>
              <a:t>,  0,  N</a:t>
            </a:r>
            <a:r>
              <a:rPr lang="en-US" altLang="zh-CN" dirty="0" smtClean="0">
                <a:solidFill>
                  <a:schemeClr val="tx1"/>
                </a:solidFill>
              </a:rPr>
              <a:t>&gt; // </a:t>
            </a:r>
            <a:r>
              <a:rPr lang="zh-CN" altLang="en-US" dirty="0">
                <a:solidFill>
                  <a:schemeClr val="tx1"/>
                </a:solidFill>
              </a:rPr>
              <a:t>补写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个</a:t>
            </a:r>
            <a:r>
              <a:rPr lang="en-US" altLang="zh-CN" dirty="0">
                <a:solidFill>
                  <a:schemeClr val="tx1"/>
                </a:solidFill>
              </a:rPr>
              <a:t>0,  </a:t>
            </a:r>
            <a:r>
              <a:rPr lang="zh-CN" altLang="en-US" dirty="0" smtClean="0">
                <a:solidFill>
                  <a:schemeClr val="tx1"/>
                </a:solidFill>
              </a:rPr>
              <a:t>结束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 </a:t>
            </a:r>
            <a:r>
              <a:rPr lang="zh-CN" altLang="en-US" dirty="0"/>
              <a:t>图灵机的构造技术</a:t>
            </a:r>
          </a:p>
        </p:txBody>
      </p:sp>
      <p:sp>
        <p:nvSpPr>
          <p:cNvPr id="633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构造</a:t>
            </a:r>
            <a:r>
              <a:rPr lang="en-US" altLang="zh-CN" dirty="0"/>
              <a:t>TM</a:t>
            </a:r>
            <a:r>
              <a:rPr lang="zh-CN" altLang="en-US" dirty="0"/>
              <a:t>就相当于编写一个程序。</a:t>
            </a:r>
            <a:endParaRPr lang="en-US" altLang="zh-CN" dirty="0"/>
          </a:p>
          <a:p>
            <a:r>
              <a:rPr lang="zh-CN" altLang="en-US" dirty="0"/>
              <a:t>语言与程序设计的共同点：指令或规则的组合。</a:t>
            </a:r>
          </a:p>
          <a:p>
            <a:r>
              <a:rPr lang="zh-CN" altLang="en-US" dirty="0"/>
              <a:t>介绍图灵机的一些构造技术</a:t>
            </a:r>
            <a:r>
              <a:rPr lang="en-US" altLang="zh-CN" dirty="0"/>
              <a:t>, </a:t>
            </a:r>
            <a:r>
              <a:rPr lang="zh-CN" altLang="en-US" dirty="0"/>
              <a:t>这些技术具有一般性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对图灵机的构造</a:t>
            </a:r>
            <a:r>
              <a:rPr lang="en-US" altLang="zh-CN" dirty="0"/>
              <a:t>(</a:t>
            </a:r>
            <a:r>
              <a:rPr lang="zh-CN" altLang="en-US" dirty="0"/>
              <a:t>程序设计</a:t>
            </a:r>
            <a:r>
              <a:rPr lang="en-US" altLang="zh-CN" dirty="0"/>
              <a:t>)</a:t>
            </a:r>
            <a:r>
              <a:rPr lang="zh-CN" altLang="en-US" dirty="0"/>
              <a:t>具有较大的意义。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3501008"/>
            <a:ext cx="2434356" cy="2547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6.3.1 </a:t>
            </a:r>
            <a:r>
              <a:rPr lang="zh-CN" altLang="en-US" dirty="0"/>
              <a:t>图灵机的存储技术</a:t>
            </a:r>
          </a:p>
        </p:txBody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例</a:t>
            </a:r>
            <a:r>
              <a:rPr lang="en-US" altLang="zh-CN" b="1" dirty="0" smtClean="0">
                <a:solidFill>
                  <a:schemeClr val="tx1"/>
                </a:solidFill>
              </a:rPr>
              <a:t>6.12 </a:t>
            </a:r>
            <a:r>
              <a:rPr lang="zh-CN" altLang="en-US" b="1" dirty="0">
                <a:solidFill>
                  <a:schemeClr val="tx1"/>
                </a:solidFill>
              </a:rPr>
              <a:t>构造</a:t>
            </a:r>
            <a:r>
              <a:rPr lang="en-US" altLang="zh-CN" b="1" dirty="0">
                <a:solidFill>
                  <a:schemeClr val="tx1"/>
                </a:solidFill>
              </a:rPr>
              <a:t>TM</a:t>
            </a:r>
            <a:r>
              <a:rPr lang="zh-CN" altLang="en-US" b="1" dirty="0">
                <a:solidFill>
                  <a:schemeClr val="tx1"/>
                </a:solidFill>
              </a:rPr>
              <a:t>识别字母表</a:t>
            </a:r>
            <a:r>
              <a:rPr lang="en-US" altLang="zh-CN" b="1" dirty="0">
                <a:solidFill>
                  <a:schemeClr val="tx1"/>
                </a:solidFill>
              </a:rPr>
              <a:t>{a, b, c}</a:t>
            </a:r>
            <a:r>
              <a:rPr lang="zh-CN" altLang="en-US" b="1" dirty="0">
                <a:solidFill>
                  <a:schemeClr val="tx1"/>
                </a:solidFill>
              </a:rPr>
              <a:t>上的语言</a:t>
            </a:r>
            <a:r>
              <a:rPr lang="en-US" altLang="zh-CN" b="1" dirty="0">
                <a:solidFill>
                  <a:schemeClr val="tx1"/>
                </a:solidFill>
              </a:rPr>
              <a:t>L</a:t>
            </a:r>
            <a:r>
              <a:rPr lang="zh-CN" altLang="en-US" b="1" dirty="0">
                <a:solidFill>
                  <a:schemeClr val="tx1"/>
                </a:solidFill>
              </a:rPr>
              <a:t>：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L</a:t>
            </a:r>
            <a:r>
              <a:rPr lang="zh-CN" altLang="en-US" b="1" dirty="0">
                <a:solidFill>
                  <a:schemeClr val="tx1"/>
                </a:solidFill>
              </a:rPr>
              <a:t>中每个字符串的第一个符号在该串中仅仅出现一次。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dirty="0"/>
          </a:p>
          <a:p>
            <a:r>
              <a:rPr lang="zh-CN" altLang="en-US" dirty="0"/>
              <a:t>思想：第一个符号仅仅出现一次</a:t>
            </a:r>
            <a:r>
              <a:rPr lang="en-US" altLang="zh-CN" dirty="0"/>
              <a:t>, </a:t>
            </a:r>
            <a:r>
              <a:rPr lang="zh-CN" altLang="en-US" dirty="0"/>
              <a:t>则图灵机需要“记住”输入带上的第一个符号</a:t>
            </a:r>
            <a:r>
              <a:rPr lang="en-US" altLang="zh-CN" dirty="0"/>
              <a:t>(a</a:t>
            </a:r>
            <a:r>
              <a:rPr lang="zh-CN" altLang="en-US" dirty="0"/>
              <a:t>或</a:t>
            </a:r>
            <a:r>
              <a:rPr lang="en-US" altLang="zh-CN" dirty="0"/>
              <a:t>b</a:t>
            </a:r>
            <a:r>
              <a:rPr lang="zh-CN" altLang="en-US" dirty="0"/>
              <a:t>或者</a:t>
            </a:r>
            <a:r>
              <a:rPr lang="en-US" altLang="zh-CN" dirty="0"/>
              <a:t>c)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方法：</a:t>
            </a:r>
            <a:r>
              <a:rPr lang="zh-CN" altLang="en-US" u="sng" dirty="0"/>
              <a:t>使用二元式表示状态</a:t>
            </a:r>
            <a:r>
              <a:rPr lang="en-US" altLang="zh-CN" dirty="0"/>
              <a:t>, </a:t>
            </a:r>
            <a:r>
              <a:rPr lang="zh-CN" altLang="en-US" dirty="0"/>
              <a:t>第一个分量仍然表示原来的状态；第二个分量存储带上的第一个符号。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[q, a]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chemeClr val="tx1"/>
                </a:solidFill>
              </a:rPr>
              <a:t>[q, b]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chemeClr val="tx1"/>
                </a:solidFill>
              </a:rPr>
              <a:t>[q, c]</a:t>
            </a:r>
            <a:r>
              <a:rPr lang="zh-CN" altLang="en-US" dirty="0"/>
              <a:t>分别代表输入串的第一个符号为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的情况。</a:t>
            </a:r>
          </a:p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TM</a:t>
            </a:r>
            <a:r>
              <a:rPr lang="zh-CN" altLang="en-US" dirty="0"/>
              <a:t>识别</a:t>
            </a:r>
            <a:r>
              <a:rPr lang="en-US" altLang="zh-CN" dirty="0"/>
              <a:t>L</a:t>
            </a:r>
            <a:r>
              <a:rPr lang="zh-CN" altLang="en-US" dirty="0"/>
              <a:t>：第一个符号仅出现一次</a:t>
            </a:r>
          </a:p>
        </p:txBody>
      </p:sp>
      <p:sp>
        <p:nvSpPr>
          <p:cNvPr id="91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1440" y="2362200"/>
            <a:ext cx="3804723" cy="3947120"/>
          </a:xfrm>
        </p:spPr>
        <p:txBody>
          <a:bodyPr/>
          <a:lstStyle/>
          <a:p>
            <a:r>
              <a:rPr lang="en-US" altLang="zh-CN" sz="1800" dirty="0"/>
              <a:t>(1)</a:t>
            </a:r>
            <a:r>
              <a:rPr lang="zh-CN" altLang="en-US" sz="1800" dirty="0"/>
              <a:t>扫描第一个符号</a:t>
            </a:r>
            <a:r>
              <a:rPr lang="en-US" altLang="zh-CN" sz="1800" dirty="0"/>
              <a:t>, </a:t>
            </a:r>
            <a:r>
              <a:rPr lang="zh-CN" altLang="en-US" sz="1800" dirty="0"/>
              <a:t>并存储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&lt;start, a, [q, a], a, R&gt;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&lt;start, b, [q, b], b, R&gt;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&lt;start, c, [q, c], c, R&gt;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dirty="0"/>
              <a:t>(5)</a:t>
            </a:r>
            <a:r>
              <a:rPr lang="zh-CN" altLang="en-US" sz="1800" dirty="0"/>
              <a:t>遇到最右的</a:t>
            </a:r>
            <a:r>
              <a:rPr lang="en-US" altLang="zh-CN" sz="1800" dirty="0"/>
              <a:t>B, </a:t>
            </a:r>
            <a:r>
              <a:rPr lang="zh-CN" altLang="en-US" sz="1800" dirty="0"/>
              <a:t>接收该串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&lt;[q, a], B, accept, B, N&gt;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&lt;[q, b], B, accept, B, N&gt;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&lt;[q, c], B, accept, B, N&gt;</a:t>
            </a:r>
          </a:p>
          <a:p>
            <a:endParaRPr lang="zh-CN" altLang="en-US" sz="1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52356" y="2362200"/>
            <a:ext cx="4000500" cy="3947120"/>
          </a:xfrm>
          <a:prstGeom prst="rect">
            <a:avLst/>
          </a:prstGeom>
        </p:spPr>
        <p:txBody>
          <a:bodyPr/>
          <a:lstStyle>
            <a:lvl1pPr marL="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2000">
                <a:solidFill>
                  <a:srgbClr val="0033CC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1pPr>
            <a:lvl2pPr marL="4572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2pPr>
            <a:lvl3pPr marL="9144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18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3pPr>
            <a:lvl4pPr marL="13716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16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4pPr>
            <a:lvl5pPr marL="18288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16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800" b="0" kern="0" dirty="0"/>
              <a:t>(2)</a:t>
            </a:r>
            <a:r>
              <a:rPr lang="zh-CN" altLang="en-US" sz="1800" b="0" kern="0" dirty="0"/>
              <a:t>第一个符号是</a:t>
            </a:r>
            <a:r>
              <a:rPr lang="en-US" altLang="zh-CN" sz="1800" b="0" kern="0" dirty="0"/>
              <a:t>a</a:t>
            </a:r>
            <a:endParaRPr lang="zh-CN" altLang="en-US" sz="1800" b="0" kern="0" dirty="0"/>
          </a:p>
          <a:p>
            <a:r>
              <a:rPr lang="en-US" altLang="zh-CN" sz="1800" b="0" kern="0" dirty="0">
                <a:solidFill>
                  <a:schemeClr val="tx1"/>
                </a:solidFill>
              </a:rPr>
              <a:t>&lt;[q, a], b, [q, a], b, R&gt;</a:t>
            </a:r>
          </a:p>
          <a:p>
            <a:r>
              <a:rPr lang="en-US" altLang="zh-CN" sz="1800" b="0" kern="0" dirty="0">
                <a:solidFill>
                  <a:schemeClr val="tx1"/>
                </a:solidFill>
              </a:rPr>
              <a:t>&lt;[q, a], c, [q, a], c, R&gt;</a:t>
            </a:r>
          </a:p>
          <a:p>
            <a:endParaRPr lang="en-US" altLang="zh-CN" sz="1800" b="0" kern="0" dirty="0"/>
          </a:p>
          <a:p>
            <a:r>
              <a:rPr lang="en-US" altLang="zh-CN" sz="1800" b="0" kern="0" dirty="0"/>
              <a:t>(3)</a:t>
            </a:r>
            <a:r>
              <a:rPr lang="zh-CN" altLang="en-US" sz="1800" b="0" kern="0" dirty="0"/>
              <a:t>第一个符号是</a:t>
            </a:r>
            <a:r>
              <a:rPr lang="en-US" altLang="zh-CN" sz="1800" b="0" kern="0" dirty="0"/>
              <a:t>b</a:t>
            </a:r>
          </a:p>
          <a:p>
            <a:r>
              <a:rPr lang="en-US" altLang="zh-CN" sz="1800" b="0" kern="0" dirty="0">
                <a:solidFill>
                  <a:schemeClr val="tx1"/>
                </a:solidFill>
              </a:rPr>
              <a:t>&lt;[q, b], a, [q, b], a, R&gt;</a:t>
            </a:r>
          </a:p>
          <a:p>
            <a:r>
              <a:rPr lang="en-US" altLang="zh-CN" sz="1800" b="0" kern="0" dirty="0">
                <a:solidFill>
                  <a:schemeClr val="tx1"/>
                </a:solidFill>
              </a:rPr>
              <a:t>&lt;[q, b], c, [q, b], c, R&gt;</a:t>
            </a:r>
            <a:endParaRPr lang="zh-CN" altLang="en-US" sz="1800" b="0" kern="0" dirty="0">
              <a:solidFill>
                <a:schemeClr val="tx1"/>
              </a:solidFill>
            </a:endParaRPr>
          </a:p>
          <a:p>
            <a:endParaRPr lang="en-US" altLang="zh-CN" sz="1800" b="0" kern="0" dirty="0"/>
          </a:p>
          <a:p>
            <a:r>
              <a:rPr lang="en-US" altLang="zh-CN" sz="1800" b="0" kern="0" dirty="0"/>
              <a:t>(4)</a:t>
            </a:r>
            <a:r>
              <a:rPr lang="zh-CN" altLang="en-US" sz="1800" b="0" kern="0" dirty="0"/>
              <a:t>第一个符号是</a:t>
            </a:r>
            <a:r>
              <a:rPr lang="en-US" altLang="zh-CN" sz="1800" b="0" kern="0" dirty="0"/>
              <a:t>c</a:t>
            </a:r>
            <a:endParaRPr lang="zh-CN" altLang="en-US" sz="1800" b="0" kern="0" dirty="0"/>
          </a:p>
          <a:p>
            <a:r>
              <a:rPr lang="en-US" altLang="zh-CN" sz="1800" b="0" kern="0" dirty="0">
                <a:solidFill>
                  <a:schemeClr val="tx1"/>
                </a:solidFill>
              </a:rPr>
              <a:t>&lt;[q, c], a, [q, c], a, R&gt;</a:t>
            </a:r>
          </a:p>
          <a:p>
            <a:r>
              <a:rPr lang="en-US" altLang="zh-CN" sz="1800" b="0" kern="0" dirty="0">
                <a:solidFill>
                  <a:schemeClr val="tx1"/>
                </a:solidFill>
              </a:rPr>
              <a:t>&lt;[q, c], b, [q, c], b, R&gt;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构造</a:t>
            </a:r>
            <a:r>
              <a:rPr lang="en-US" altLang="zh-CN" dirty="0"/>
              <a:t>TM</a:t>
            </a:r>
            <a:r>
              <a:rPr lang="zh-CN" altLang="en-US" dirty="0"/>
              <a:t>识别语言</a:t>
            </a:r>
          </a:p>
        </p:txBody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例</a:t>
            </a:r>
            <a:r>
              <a:rPr lang="en-US" altLang="zh-CN" b="1" dirty="0" smtClean="0">
                <a:solidFill>
                  <a:schemeClr val="tx1"/>
                </a:solidFill>
              </a:rPr>
              <a:t>6.13 </a:t>
            </a:r>
            <a:r>
              <a:rPr lang="zh-CN" altLang="en-US" b="1" dirty="0">
                <a:solidFill>
                  <a:schemeClr val="tx1"/>
                </a:solidFill>
              </a:rPr>
              <a:t>构造</a:t>
            </a:r>
            <a:r>
              <a:rPr lang="en-US" altLang="zh-CN" b="1" dirty="0">
                <a:solidFill>
                  <a:schemeClr val="tx1"/>
                </a:solidFill>
              </a:rPr>
              <a:t>TM</a:t>
            </a:r>
            <a:r>
              <a:rPr lang="zh-CN" altLang="en-US" b="1" dirty="0">
                <a:solidFill>
                  <a:schemeClr val="tx1"/>
                </a:solidFill>
              </a:rPr>
              <a:t>识别 </a:t>
            </a:r>
            <a:r>
              <a:rPr lang="en-US" altLang="zh-CN" b="1" dirty="0">
                <a:solidFill>
                  <a:schemeClr val="tx1"/>
                </a:solidFill>
              </a:rPr>
              <a:t>{a, b, c}</a:t>
            </a:r>
            <a:r>
              <a:rPr lang="zh-CN" altLang="en-US" b="1" dirty="0">
                <a:solidFill>
                  <a:schemeClr val="tx1"/>
                </a:solidFill>
              </a:rPr>
              <a:t>上的语言</a:t>
            </a:r>
            <a:r>
              <a:rPr lang="en-US" altLang="zh-CN" b="1" dirty="0">
                <a:solidFill>
                  <a:schemeClr val="tx1"/>
                </a:solidFill>
              </a:rPr>
              <a:t>L</a:t>
            </a:r>
            <a:r>
              <a:rPr lang="zh-CN" altLang="en-US" b="1" dirty="0">
                <a:solidFill>
                  <a:schemeClr val="tx1"/>
                </a:solidFill>
              </a:rPr>
              <a:t>：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每个句子的最后一个符号在该串中仅仅出现一次。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思想：最后个符号仅仅出现一次，</a:t>
            </a:r>
            <a:r>
              <a:rPr lang="en-US" altLang="zh-CN" dirty="0"/>
              <a:t>TM</a:t>
            </a:r>
            <a:r>
              <a:rPr lang="zh-CN" altLang="en-US" dirty="0"/>
              <a:t>先</a:t>
            </a:r>
            <a:r>
              <a:rPr lang="zh-CN" altLang="en-US" dirty="0" smtClean="0"/>
              <a:t>将读写头移动</a:t>
            </a:r>
            <a:r>
              <a:rPr lang="zh-CN" altLang="en-US" dirty="0"/>
              <a:t>到带的最后，</a:t>
            </a:r>
          </a:p>
          <a:p>
            <a:r>
              <a:rPr lang="zh-CN" altLang="en-US" dirty="0"/>
              <a:t>“记住”输入带上的最后一个符号，向左扫描输入带上的其他符号，</a:t>
            </a:r>
          </a:p>
          <a:p>
            <a:r>
              <a:rPr lang="zh-CN" altLang="en-US" dirty="0"/>
              <a:t>与最后一个符号进行比较。</a:t>
            </a:r>
          </a:p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 = {a, b, c}</a:t>
            </a:r>
            <a:endParaRPr lang="zh-CN" altLang="en-US" dirty="0"/>
          </a:p>
        </p:txBody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约定符号 </a:t>
            </a:r>
            <a:r>
              <a:rPr lang="en-US" altLang="zh-CN" dirty="0">
                <a:solidFill>
                  <a:schemeClr val="tx1"/>
                </a:solidFill>
              </a:rPr>
              <a:t>x </a:t>
            </a:r>
            <a:r>
              <a:rPr lang="zh-CN" altLang="en-US" dirty="0">
                <a:solidFill>
                  <a:schemeClr val="tx1"/>
                </a:solidFill>
              </a:rPr>
              <a:t>∈</a:t>
            </a:r>
            <a:r>
              <a:rPr lang="en-US" altLang="zh-CN" dirty="0">
                <a:solidFill>
                  <a:schemeClr val="tx1"/>
                </a:solidFill>
              </a:rPr>
              <a:t> {a, b, c}</a:t>
            </a:r>
            <a:r>
              <a:rPr lang="zh-CN" altLang="en-US" dirty="0">
                <a:solidFill>
                  <a:schemeClr val="tx1"/>
                </a:solidFill>
              </a:rPr>
              <a:t>，表示任意字母表中的字符。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r>
              <a:rPr lang="en-US" altLang="zh-CN" sz="1800" dirty="0"/>
              <a:t>(1)</a:t>
            </a:r>
            <a:r>
              <a:rPr lang="zh-CN" altLang="en-US" sz="1800" dirty="0" smtClean="0"/>
              <a:t>将读写头移动</a:t>
            </a:r>
            <a:r>
              <a:rPr lang="zh-CN" altLang="en-US" sz="1800" dirty="0"/>
              <a:t>到带的最后</a:t>
            </a:r>
            <a:endParaRPr lang="en-US" altLang="zh-CN" sz="1800" dirty="0"/>
          </a:p>
          <a:p>
            <a:r>
              <a:rPr lang="en-US" altLang="zh-CN" sz="1800" dirty="0">
                <a:solidFill>
                  <a:schemeClr val="tx1"/>
                </a:solidFill>
              </a:rPr>
              <a:t>&lt;start, x, seek,      x, R&gt;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&lt;seek,  x, seek,      x, R&gt;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&lt;seek,  B, </a:t>
            </a:r>
            <a:r>
              <a:rPr lang="en-US" altLang="zh-CN" sz="1800" dirty="0" err="1">
                <a:solidFill>
                  <a:schemeClr val="tx1"/>
                </a:solidFill>
              </a:rPr>
              <a:t>seek_last</a:t>
            </a:r>
            <a:r>
              <a:rPr lang="en-US" altLang="zh-CN" sz="1800" dirty="0">
                <a:solidFill>
                  <a:schemeClr val="tx1"/>
                </a:solidFill>
              </a:rPr>
              <a:t>, B, L&gt;</a:t>
            </a:r>
          </a:p>
          <a:p>
            <a:endParaRPr lang="en-US" altLang="zh-CN" sz="1800" dirty="0"/>
          </a:p>
          <a:p>
            <a:r>
              <a:rPr lang="en-US" altLang="zh-CN" sz="1800" dirty="0"/>
              <a:t>(2)</a:t>
            </a:r>
            <a:r>
              <a:rPr lang="zh-CN" altLang="en-US" sz="1800" dirty="0"/>
              <a:t>存储最后的符号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</a:t>
            </a:r>
            <a:r>
              <a:rPr lang="en-US" altLang="zh-CN" sz="1800" dirty="0" err="1">
                <a:solidFill>
                  <a:schemeClr val="tx1"/>
                </a:solidFill>
              </a:rPr>
              <a:t>seek_last</a:t>
            </a:r>
            <a:r>
              <a:rPr lang="en-US" altLang="zh-CN" sz="1800" dirty="0">
                <a:solidFill>
                  <a:schemeClr val="tx1"/>
                </a:solidFill>
              </a:rPr>
              <a:t>, a, [q, a], a, L&gt;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</a:t>
            </a:r>
            <a:r>
              <a:rPr lang="en-US" altLang="zh-CN" sz="1800" dirty="0" err="1">
                <a:solidFill>
                  <a:schemeClr val="tx1"/>
                </a:solidFill>
              </a:rPr>
              <a:t>seek_last</a:t>
            </a:r>
            <a:r>
              <a:rPr lang="en-US" altLang="zh-CN" sz="1800" dirty="0">
                <a:solidFill>
                  <a:schemeClr val="tx1"/>
                </a:solidFill>
              </a:rPr>
              <a:t>, b, [q, b], b, L&gt;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</a:t>
            </a:r>
            <a:r>
              <a:rPr lang="en-US" altLang="zh-CN" sz="1800" dirty="0" err="1">
                <a:solidFill>
                  <a:schemeClr val="tx1"/>
                </a:solidFill>
              </a:rPr>
              <a:t>seek_last</a:t>
            </a:r>
            <a:r>
              <a:rPr lang="en-US" altLang="zh-CN" sz="1800" dirty="0">
                <a:solidFill>
                  <a:schemeClr val="tx1"/>
                </a:solidFill>
              </a:rPr>
              <a:t>, c, [q, c], c, L&gt;</a:t>
            </a:r>
          </a:p>
          <a:p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1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/>
              <a:t>(3) </a:t>
            </a:r>
            <a:r>
              <a:rPr lang="zh-CN" altLang="en-US" sz="1800" dirty="0"/>
              <a:t>向左扫描输入带上的其他符号遇到├结束</a:t>
            </a:r>
            <a:endParaRPr lang="en-US" altLang="zh-CN" sz="1800" dirty="0"/>
          </a:p>
          <a:p>
            <a:r>
              <a:rPr lang="en-US" altLang="zh-CN" sz="1800" dirty="0">
                <a:solidFill>
                  <a:schemeClr val="tx1"/>
                </a:solidFill>
              </a:rPr>
              <a:t>&lt;[q, a], b, [q, a], b, L&gt;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&lt;[q, a], c, [q, a], c, L&gt;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&lt;[q, b], a, [q, b], a, L&gt;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&lt;[q, b], c, [q, b], c, L&gt;</a:t>
            </a:r>
            <a:endParaRPr lang="zh-CN" altLang="en-US" sz="1800" dirty="0">
              <a:solidFill>
                <a:schemeClr val="tx1"/>
              </a:solidFill>
            </a:endParaRPr>
          </a:p>
          <a:p>
            <a:r>
              <a:rPr lang="en-US" altLang="zh-CN" sz="1800" dirty="0">
                <a:solidFill>
                  <a:schemeClr val="tx1"/>
                </a:solidFill>
              </a:rPr>
              <a:t>&lt;[q, c], a, [q, c], a, L&gt;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&lt;[q, c], b, [q, c], b, L&gt;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&lt;[q, a], ├, accept, ├, N&gt;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&lt;[q, b], ├, accept, ├, N&gt;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&lt;[q, c], ├, accept, ├, N&gt;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72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2362200"/>
            <a:ext cx="8001000" cy="394652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纸带分解为单元</a:t>
            </a:r>
            <a:r>
              <a:rPr lang="en-US" altLang="zh-CN" sz="2000" dirty="0"/>
              <a:t>, </a:t>
            </a:r>
            <a:r>
              <a:rPr lang="zh-CN" altLang="en-US" sz="2000" dirty="0"/>
              <a:t>每个单元可以为空或存放字母表上的字母符号；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纸带的空白单元标记为</a:t>
            </a:r>
            <a:r>
              <a:rPr lang="en-US" altLang="zh-CN" sz="2000" dirty="0"/>
              <a:t>B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有限状态控制器通过一</a:t>
            </a:r>
            <a:r>
              <a:rPr lang="zh-CN" altLang="en-US" sz="2000" dirty="0" smtClean="0"/>
              <a:t>个读写头可以读写纸带</a:t>
            </a:r>
            <a:r>
              <a:rPr lang="zh-CN" altLang="en-US" sz="2000" dirty="0"/>
              <a:t>上单元内容；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在某个时刻</a:t>
            </a:r>
            <a:r>
              <a:rPr lang="en-US" altLang="zh-CN" sz="2000" dirty="0"/>
              <a:t>, </a:t>
            </a:r>
            <a:r>
              <a:rPr lang="zh-CN" altLang="en-US" sz="2000" dirty="0"/>
              <a:t>有限状态控制器处于某个状态</a:t>
            </a:r>
            <a:r>
              <a:rPr lang="en-US" altLang="zh-CN" sz="2000" dirty="0"/>
              <a:t>, </a:t>
            </a:r>
            <a:r>
              <a:rPr lang="zh-CN" altLang="en-US" sz="2000" dirty="0" smtClean="0"/>
              <a:t>读写头将</a:t>
            </a:r>
            <a:r>
              <a:rPr lang="zh-CN" altLang="en-US" sz="2000" dirty="0"/>
              <a:t>扫描带上的一个单元；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依照状态和扫描到的带上符号</a:t>
            </a:r>
            <a:r>
              <a:rPr lang="en-US" altLang="zh-CN" sz="2000" dirty="0"/>
              <a:t>, </a:t>
            </a:r>
            <a:r>
              <a:rPr lang="zh-CN" altLang="en-US" sz="2000" dirty="0"/>
              <a:t>图灵机将有一个动作如下：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有限状态控制器的状态进行改变；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把刚刚扫描过的单元上符号擦除掉</a:t>
            </a:r>
            <a:r>
              <a:rPr lang="en-US" altLang="zh-CN" sz="1800" dirty="0"/>
              <a:t>, </a:t>
            </a:r>
            <a:r>
              <a:rPr lang="zh-CN" altLang="en-US" sz="1800" dirty="0"/>
              <a:t>并印刷上一个新的符号</a:t>
            </a:r>
            <a:r>
              <a:rPr lang="en-US" altLang="zh-CN" sz="1800" dirty="0"/>
              <a:t>(</a:t>
            </a:r>
            <a:r>
              <a:rPr lang="zh-CN" altLang="en-US" sz="1800" dirty="0"/>
              <a:t>有可能印刷上与原来符号相同的符号</a:t>
            </a:r>
            <a:r>
              <a:rPr lang="en-US" altLang="zh-CN" sz="1800" dirty="0"/>
              <a:t>)</a:t>
            </a:r>
            <a:r>
              <a:rPr lang="zh-CN" altLang="en-US" sz="1800" dirty="0"/>
              <a:t>；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读写头向左</a:t>
            </a:r>
            <a:r>
              <a:rPr lang="zh-CN" altLang="en-US" sz="1800" dirty="0"/>
              <a:t>或者向右移动一个单元</a:t>
            </a:r>
            <a:r>
              <a:rPr lang="en-US" altLang="zh-CN" sz="1800" dirty="0"/>
              <a:t>, </a:t>
            </a:r>
            <a:r>
              <a:rPr lang="zh-CN" altLang="en-US" sz="1800" dirty="0" smtClean="0"/>
              <a:t>或者读写头不</a:t>
            </a:r>
            <a:r>
              <a:rPr lang="zh-CN" altLang="en-US" sz="1800" dirty="0"/>
              <a:t>移动。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6.3.2 </a:t>
            </a:r>
            <a:r>
              <a:rPr lang="zh-CN" altLang="en-US" dirty="0"/>
              <a:t>图灵机的移动技术</a:t>
            </a:r>
          </a:p>
        </p:txBody>
      </p:sp>
      <p:sp>
        <p:nvSpPr>
          <p:cNvPr id="87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在解决比较复杂的问题时，</a:t>
            </a:r>
            <a:endParaRPr lang="en-US" altLang="zh-CN" dirty="0"/>
          </a:p>
          <a:p>
            <a:r>
              <a:rPr lang="en-US" altLang="zh-CN" dirty="0"/>
              <a:t>TM</a:t>
            </a:r>
            <a:r>
              <a:rPr lang="zh-CN" altLang="en-US" dirty="0"/>
              <a:t>可能需要将输入带上一组连续的非空符号左移或者右移若干个单元。</a:t>
            </a:r>
          </a:p>
          <a:p>
            <a:endParaRPr lang="en-US" altLang="zh-CN" dirty="0"/>
          </a:p>
          <a:p>
            <a:r>
              <a:rPr lang="zh-CN" altLang="en-US" dirty="0" smtClean="0"/>
              <a:t>使用</a:t>
            </a:r>
            <a:r>
              <a:rPr lang="en-US" altLang="zh-CN" u="sng" dirty="0" smtClean="0"/>
              <a:t>n</a:t>
            </a:r>
            <a:r>
              <a:rPr lang="zh-CN" altLang="en-US" u="sng" dirty="0" smtClean="0"/>
              <a:t>元</a:t>
            </a:r>
            <a:r>
              <a:rPr lang="zh-CN" altLang="en-US" u="sng" dirty="0"/>
              <a:t>式表示</a:t>
            </a:r>
            <a:r>
              <a:rPr lang="zh-CN" altLang="en-US" u="sng" dirty="0" smtClean="0"/>
              <a:t>状态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可以存储多个符号，合适</a:t>
            </a:r>
            <a:r>
              <a:rPr lang="zh-CN" altLang="en-US" dirty="0"/>
              <a:t>的时候再将这些符号印刷到需要的位置上。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构造</a:t>
            </a:r>
            <a:r>
              <a:rPr lang="en-US" altLang="zh-CN" dirty="0"/>
              <a:t>TM</a:t>
            </a:r>
            <a:r>
              <a:rPr lang="zh-CN" altLang="en-US" dirty="0"/>
              <a:t>右移动字符串</a:t>
            </a:r>
          </a:p>
        </p:txBody>
      </p:sp>
      <p:sp>
        <p:nvSpPr>
          <p:cNvPr id="87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例</a:t>
            </a:r>
            <a:r>
              <a:rPr lang="en-US" altLang="zh-CN" b="1" dirty="0" smtClean="0">
                <a:solidFill>
                  <a:schemeClr val="tx1"/>
                </a:solidFill>
              </a:rPr>
              <a:t>6.14 </a:t>
            </a:r>
            <a:r>
              <a:rPr lang="zh-CN" altLang="en-US" b="1" dirty="0">
                <a:solidFill>
                  <a:schemeClr val="tx1"/>
                </a:solidFill>
              </a:rPr>
              <a:t>构造</a:t>
            </a:r>
            <a:r>
              <a:rPr lang="en-US" altLang="zh-CN" b="1" dirty="0">
                <a:solidFill>
                  <a:schemeClr val="tx1"/>
                </a:solidFill>
              </a:rPr>
              <a:t>TM</a:t>
            </a:r>
            <a:r>
              <a:rPr lang="zh-CN" altLang="en-US" b="1" dirty="0">
                <a:solidFill>
                  <a:schemeClr val="tx1"/>
                </a:solidFill>
              </a:rPr>
              <a:t>将 </a:t>
            </a:r>
            <a:r>
              <a:rPr lang="el-GR" altLang="zh-CN" b="1" dirty="0">
                <a:solidFill>
                  <a:schemeClr val="tx1"/>
                </a:solidFill>
              </a:rPr>
              <a:t>Σ</a:t>
            </a:r>
            <a:r>
              <a:rPr lang="en-US" altLang="zh-CN" b="1" dirty="0">
                <a:solidFill>
                  <a:schemeClr val="tx1"/>
                </a:solidFill>
              </a:rPr>
              <a:t>={a, b, c} </a:t>
            </a:r>
            <a:r>
              <a:rPr lang="zh-CN" altLang="en-US" b="1" dirty="0">
                <a:solidFill>
                  <a:schemeClr val="tx1"/>
                </a:solidFill>
              </a:rPr>
              <a:t>上的输入串右移两个单元。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zh-CN" altLang="en-US" dirty="0"/>
          </a:p>
          <a:p>
            <a:r>
              <a:rPr lang="zh-CN" altLang="en-US" dirty="0"/>
              <a:t>使用</a:t>
            </a:r>
            <a:r>
              <a:rPr lang="zh-CN" altLang="en-US" dirty="0" smtClean="0"/>
              <a:t>三元组</a:t>
            </a:r>
            <a:r>
              <a:rPr lang="en-US" altLang="zh-CN" dirty="0" smtClean="0">
                <a:solidFill>
                  <a:schemeClr val="tx1"/>
                </a:solidFill>
              </a:rPr>
              <a:t>[</a:t>
            </a:r>
            <a:r>
              <a:rPr lang="en-US" altLang="zh-CN" dirty="0">
                <a:solidFill>
                  <a:schemeClr val="tx1"/>
                </a:solidFill>
              </a:rPr>
              <a:t>q, x, y</a:t>
            </a:r>
            <a:r>
              <a:rPr lang="en-US" altLang="zh-CN" dirty="0" smtClean="0">
                <a:solidFill>
                  <a:schemeClr val="tx1"/>
                </a:solidFill>
              </a:rPr>
              <a:t>]</a:t>
            </a:r>
            <a:r>
              <a:rPr lang="zh-CN" altLang="en-US" dirty="0" smtClean="0"/>
              <a:t>表示状态，</a:t>
            </a:r>
            <a:endParaRPr lang="en-US" altLang="zh-CN" dirty="0" smtClean="0"/>
          </a:p>
          <a:p>
            <a:r>
              <a:rPr lang="zh-CN" altLang="en-US" dirty="0"/>
              <a:t>其中</a:t>
            </a:r>
            <a:r>
              <a:rPr lang="zh-CN" altLang="en-US" dirty="0" smtClean="0"/>
              <a:t>，</a:t>
            </a:r>
            <a:r>
              <a:rPr lang="en-US" altLang="zh-CN" dirty="0" smtClean="0"/>
              <a:t>x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zh-CN" altLang="en-US" dirty="0"/>
              <a:t>可以</a:t>
            </a:r>
            <a:r>
              <a:rPr lang="zh-CN" altLang="en-US" dirty="0" smtClean="0"/>
              <a:t>代表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构造</a:t>
            </a:r>
            <a:r>
              <a:rPr lang="en-US" altLang="zh-CN" dirty="0"/>
              <a:t>TM</a:t>
            </a:r>
            <a:r>
              <a:rPr lang="zh-CN" altLang="en-US" dirty="0"/>
              <a:t>右移动字符串</a:t>
            </a:r>
            <a:endParaRPr lang="en-US" altLang="zh-CN" dirty="0"/>
          </a:p>
        </p:txBody>
      </p:sp>
      <p:sp>
        <p:nvSpPr>
          <p:cNvPr id="88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/>
              <a:t>(1) </a:t>
            </a:r>
            <a:r>
              <a:rPr lang="zh-CN" altLang="en-US" sz="1800" dirty="0"/>
              <a:t>扫描第一个符号</a:t>
            </a:r>
            <a:r>
              <a:rPr lang="en-US" altLang="zh-CN" sz="1800" dirty="0"/>
              <a:t>, </a:t>
            </a:r>
            <a:r>
              <a:rPr lang="zh-CN" altLang="en-US" sz="1800" dirty="0"/>
              <a:t>并存储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&lt;start, </a:t>
            </a:r>
            <a:r>
              <a:rPr lang="en-US" altLang="zh-CN" sz="1800" dirty="0" smtClean="0">
                <a:solidFill>
                  <a:schemeClr val="tx1"/>
                </a:solidFill>
              </a:rPr>
              <a:t>x, [</a:t>
            </a:r>
            <a:r>
              <a:rPr lang="en-US" altLang="zh-CN" sz="1800" dirty="0">
                <a:solidFill>
                  <a:schemeClr val="tx1"/>
                </a:solidFill>
              </a:rPr>
              <a:t>q, </a:t>
            </a:r>
            <a:r>
              <a:rPr lang="en-US" altLang="zh-CN" sz="1800" dirty="0" smtClean="0">
                <a:solidFill>
                  <a:schemeClr val="tx1"/>
                </a:solidFill>
              </a:rPr>
              <a:t>x], </a:t>
            </a:r>
            <a:r>
              <a:rPr lang="en-US" altLang="zh-CN" sz="1800" dirty="0">
                <a:solidFill>
                  <a:schemeClr val="tx1"/>
                </a:solidFill>
              </a:rPr>
              <a:t>B, R&gt;</a:t>
            </a:r>
          </a:p>
          <a:p>
            <a:r>
              <a:rPr lang="en-US" altLang="zh-CN" sz="1800" dirty="0"/>
              <a:t>(2) </a:t>
            </a:r>
            <a:r>
              <a:rPr lang="zh-CN" altLang="en-US" sz="1800" dirty="0"/>
              <a:t>扫描第二个符号</a:t>
            </a:r>
            <a:r>
              <a:rPr lang="en-US" altLang="zh-CN" sz="1800" dirty="0"/>
              <a:t>, </a:t>
            </a:r>
            <a:r>
              <a:rPr lang="zh-CN" altLang="en-US" sz="1800" dirty="0"/>
              <a:t>并存储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&lt;[q, </a:t>
            </a:r>
            <a:r>
              <a:rPr lang="en-US" altLang="zh-CN" sz="1800" dirty="0" smtClean="0">
                <a:solidFill>
                  <a:schemeClr val="tx1"/>
                </a:solidFill>
              </a:rPr>
              <a:t>x], y, </a:t>
            </a:r>
            <a:r>
              <a:rPr lang="en-US" altLang="zh-CN" sz="1800" dirty="0">
                <a:solidFill>
                  <a:schemeClr val="tx1"/>
                </a:solidFill>
              </a:rPr>
              <a:t>[q, </a:t>
            </a:r>
            <a:r>
              <a:rPr lang="en-US" altLang="zh-CN" sz="1800" dirty="0" smtClean="0">
                <a:solidFill>
                  <a:schemeClr val="tx1"/>
                </a:solidFill>
              </a:rPr>
              <a:t>x, y], </a:t>
            </a:r>
            <a:r>
              <a:rPr lang="en-US" altLang="zh-CN" sz="1800" dirty="0">
                <a:solidFill>
                  <a:schemeClr val="tx1"/>
                </a:solidFill>
              </a:rPr>
              <a:t>B, R&gt;</a:t>
            </a:r>
          </a:p>
          <a:p>
            <a:r>
              <a:rPr lang="en-US" altLang="zh-CN" sz="1800" dirty="0"/>
              <a:t>(3) </a:t>
            </a:r>
            <a:r>
              <a:rPr lang="zh-CN" altLang="en-US" sz="1800" dirty="0" smtClean="0"/>
              <a:t>将</a:t>
            </a:r>
            <a:r>
              <a:rPr lang="en-US" altLang="zh-CN" sz="1800" dirty="0" smtClean="0"/>
              <a:t>x</a:t>
            </a:r>
            <a:r>
              <a:rPr lang="zh-CN" altLang="en-US" sz="1800" dirty="0" smtClean="0"/>
              <a:t>放在</a:t>
            </a:r>
            <a:r>
              <a:rPr lang="en-US" altLang="zh-CN" sz="1800" dirty="0" smtClean="0"/>
              <a:t>z</a:t>
            </a:r>
            <a:r>
              <a:rPr lang="zh-CN" altLang="en-US" sz="1800" dirty="0" smtClean="0"/>
              <a:t>位置</a:t>
            </a:r>
            <a:r>
              <a:rPr lang="en-US" altLang="zh-CN" sz="1800" dirty="0"/>
              <a:t>, </a:t>
            </a:r>
            <a:r>
              <a:rPr lang="zh-CN" altLang="en-US" sz="1800" dirty="0" smtClean="0"/>
              <a:t>将</a:t>
            </a:r>
            <a:r>
              <a:rPr lang="en-US" altLang="zh-CN" sz="1800" dirty="0" smtClean="0"/>
              <a:t>z</a:t>
            </a:r>
            <a:r>
              <a:rPr lang="zh-CN" altLang="en-US" sz="1800" dirty="0" smtClean="0"/>
              <a:t>存储</a:t>
            </a:r>
            <a:endParaRPr lang="zh-CN" altLang="en-US" sz="1800" dirty="0"/>
          </a:p>
          <a:p>
            <a:r>
              <a:rPr lang="en-US" altLang="zh-CN" sz="1800" dirty="0">
                <a:solidFill>
                  <a:schemeClr val="tx1"/>
                </a:solidFill>
              </a:rPr>
              <a:t>&lt;[q, </a:t>
            </a:r>
            <a:r>
              <a:rPr lang="en-US" altLang="zh-CN" sz="1800" dirty="0" smtClean="0">
                <a:solidFill>
                  <a:schemeClr val="tx1"/>
                </a:solidFill>
              </a:rPr>
              <a:t>x, y], z, </a:t>
            </a:r>
            <a:r>
              <a:rPr lang="en-US" altLang="zh-CN" sz="1800" dirty="0">
                <a:solidFill>
                  <a:schemeClr val="tx1"/>
                </a:solidFill>
              </a:rPr>
              <a:t>[q, </a:t>
            </a:r>
            <a:r>
              <a:rPr lang="en-US" altLang="zh-CN" sz="1800" dirty="0" smtClean="0">
                <a:solidFill>
                  <a:schemeClr val="tx1"/>
                </a:solidFill>
              </a:rPr>
              <a:t>y, z], x, </a:t>
            </a:r>
            <a:r>
              <a:rPr lang="en-US" altLang="zh-CN" sz="1800" dirty="0">
                <a:solidFill>
                  <a:schemeClr val="tx1"/>
                </a:solidFill>
              </a:rPr>
              <a:t>R&gt;</a:t>
            </a:r>
          </a:p>
          <a:p>
            <a:r>
              <a:rPr lang="en-US" altLang="zh-CN" sz="1800" dirty="0"/>
              <a:t>(4) </a:t>
            </a:r>
            <a:r>
              <a:rPr lang="zh-CN" altLang="en-US" sz="1800" dirty="0"/>
              <a:t>将倒数第二个符号放在右边空白单元</a:t>
            </a:r>
            <a:r>
              <a:rPr lang="en-US" altLang="zh-CN" sz="1800" dirty="0"/>
              <a:t>, </a:t>
            </a:r>
            <a:r>
              <a:rPr lang="zh-CN" altLang="en-US" sz="1800" dirty="0"/>
              <a:t>将最后一个符号存储在状态中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&lt;[q, </a:t>
            </a:r>
            <a:r>
              <a:rPr lang="en-US" altLang="zh-CN" sz="1800" dirty="0" smtClean="0">
                <a:solidFill>
                  <a:schemeClr val="tx1"/>
                </a:solidFill>
              </a:rPr>
              <a:t>x, y], </a:t>
            </a:r>
            <a:r>
              <a:rPr lang="en-US" altLang="zh-CN" sz="1800" dirty="0">
                <a:solidFill>
                  <a:schemeClr val="tx1"/>
                </a:solidFill>
              </a:rPr>
              <a:t>B, </a:t>
            </a:r>
            <a:r>
              <a:rPr lang="en-US" altLang="zh-CN" sz="1800" dirty="0" smtClean="0">
                <a:solidFill>
                  <a:schemeClr val="tx1"/>
                </a:solidFill>
              </a:rPr>
              <a:t>[</a:t>
            </a:r>
            <a:r>
              <a:rPr lang="en-US" altLang="zh-CN" sz="1800" dirty="0">
                <a:solidFill>
                  <a:schemeClr val="tx1"/>
                </a:solidFill>
              </a:rPr>
              <a:t>q, </a:t>
            </a:r>
            <a:r>
              <a:rPr lang="en-US" altLang="zh-CN" sz="1800" dirty="0" smtClean="0">
                <a:solidFill>
                  <a:schemeClr val="tx1"/>
                </a:solidFill>
              </a:rPr>
              <a:t>y], x, </a:t>
            </a:r>
            <a:r>
              <a:rPr lang="en-US" altLang="zh-CN" sz="1800" dirty="0">
                <a:solidFill>
                  <a:schemeClr val="tx1"/>
                </a:solidFill>
              </a:rPr>
              <a:t>R&gt;</a:t>
            </a:r>
          </a:p>
          <a:p>
            <a:r>
              <a:rPr lang="en-US" altLang="zh-CN" sz="1800" dirty="0"/>
              <a:t>(5) </a:t>
            </a:r>
            <a:r>
              <a:rPr lang="zh-CN" altLang="en-US" sz="1800" dirty="0"/>
              <a:t>将最后一个符号放在带上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&lt;[q, </a:t>
            </a:r>
            <a:r>
              <a:rPr lang="en-US" altLang="zh-CN" sz="1800" dirty="0" smtClean="0">
                <a:solidFill>
                  <a:schemeClr val="tx1"/>
                </a:solidFill>
              </a:rPr>
              <a:t>x], B</a:t>
            </a:r>
            <a:r>
              <a:rPr lang="en-US" altLang="zh-CN" sz="1800" dirty="0">
                <a:solidFill>
                  <a:schemeClr val="tx1"/>
                </a:solidFill>
              </a:rPr>
              <a:t>, 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end_move</a:t>
            </a:r>
            <a:r>
              <a:rPr lang="en-US" altLang="zh-CN" sz="1800" dirty="0">
                <a:solidFill>
                  <a:schemeClr val="tx1"/>
                </a:solidFill>
              </a:rPr>
              <a:t>, </a:t>
            </a:r>
            <a:r>
              <a:rPr lang="en-US" altLang="zh-CN" sz="1800" dirty="0" smtClean="0">
                <a:solidFill>
                  <a:schemeClr val="tx1"/>
                </a:solidFill>
              </a:rPr>
              <a:t>x, </a:t>
            </a:r>
            <a:r>
              <a:rPr lang="en-US" altLang="zh-CN" sz="1800" dirty="0">
                <a:solidFill>
                  <a:schemeClr val="tx1"/>
                </a:solidFill>
              </a:rPr>
              <a:t>R&gt;</a:t>
            </a:r>
          </a:p>
          <a:p>
            <a:r>
              <a:rPr lang="zh-CN" altLang="en-US" sz="1800" dirty="0"/>
              <a:t>其中规则</a:t>
            </a:r>
            <a:r>
              <a:rPr lang="en-US" altLang="zh-CN" sz="1800" dirty="0"/>
              <a:t>(3)</a:t>
            </a:r>
            <a:r>
              <a:rPr lang="zh-CN" altLang="en-US" sz="1800" dirty="0"/>
              <a:t>需要重复多次使用。</a:t>
            </a:r>
            <a:endParaRPr lang="en-US" altLang="zh-CN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一些说明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三元组</a:t>
            </a:r>
            <a:r>
              <a:rPr lang="zh-CN" altLang="en-US" dirty="0"/>
              <a:t>也可以表示为二</a:t>
            </a:r>
            <a:r>
              <a:rPr lang="zh-CN" altLang="en-US" dirty="0" smtClean="0"/>
              <a:t>元组：</a:t>
            </a:r>
            <a:endParaRPr lang="zh-CN" altLang="en-US" dirty="0"/>
          </a:p>
          <a:p>
            <a:r>
              <a:rPr lang="zh-CN" altLang="en-US" dirty="0"/>
              <a:t>如</a:t>
            </a:r>
            <a:r>
              <a:rPr lang="en-US" altLang="zh-CN" dirty="0">
                <a:solidFill>
                  <a:schemeClr val="tx1"/>
                </a:solidFill>
              </a:rPr>
              <a:t>[q, </a:t>
            </a:r>
            <a:r>
              <a:rPr lang="en-US" altLang="zh-CN" dirty="0" smtClean="0">
                <a:solidFill>
                  <a:schemeClr val="tx1"/>
                </a:solidFill>
              </a:rPr>
              <a:t>x, y]</a:t>
            </a:r>
            <a:r>
              <a:rPr lang="zh-CN" altLang="en-US" dirty="0"/>
              <a:t>可以记为</a:t>
            </a:r>
            <a:r>
              <a:rPr lang="en-US" altLang="zh-CN" dirty="0">
                <a:solidFill>
                  <a:schemeClr val="tx1"/>
                </a:solidFill>
              </a:rPr>
              <a:t>[q, </a:t>
            </a:r>
            <a:r>
              <a:rPr lang="en-US" altLang="zh-CN" dirty="0" err="1" smtClean="0">
                <a:solidFill>
                  <a:schemeClr val="tx1"/>
                </a:solidFill>
              </a:rPr>
              <a:t>xy</a:t>
            </a:r>
            <a:r>
              <a:rPr lang="en-US" altLang="zh-CN" dirty="0" smtClean="0">
                <a:solidFill>
                  <a:schemeClr val="tx1"/>
                </a:solidFill>
              </a:rPr>
              <a:t>]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那么</a:t>
            </a:r>
            <a:r>
              <a:rPr lang="en-US" altLang="zh-CN" dirty="0"/>
              <a:t>n</a:t>
            </a:r>
            <a:r>
              <a:rPr lang="zh-CN" altLang="en-US" dirty="0"/>
              <a:t>元组也可以表示为二元组，这</a:t>
            </a:r>
            <a:r>
              <a:rPr lang="zh-CN" altLang="en-US" dirty="0" smtClean="0"/>
              <a:t>就统一了表达方式。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也可以采用其它统一的表达方式，如：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qxy</a:t>
            </a:r>
            <a:r>
              <a:rPr lang="en-US" altLang="zh-CN" dirty="0" smtClean="0"/>
              <a:t>]</a:t>
            </a:r>
            <a:r>
              <a:rPr lang="zh-CN" altLang="en-US" dirty="0" smtClean="0"/>
              <a:t>、</a:t>
            </a:r>
            <a:r>
              <a:rPr lang="en-US" altLang="zh-CN" dirty="0" smtClean="0"/>
              <a:t>{</a:t>
            </a:r>
            <a:r>
              <a:rPr lang="en-US" altLang="zh-CN" dirty="0" err="1" smtClean="0"/>
              <a:t>xy</a:t>
            </a:r>
            <a:r>
              <a:rPr lang="en-US" altLang="zh-CN" dirty="0" smtClean="0"/>
              <a:t>} </a:t>
            </a:r>
            <a:r>
              <a:rPr lang="zh-CN" altLang="en-US" dirty="0" smtClean="0"/>
              <a:t>、</a:t>
            </a:r>
            <a:r>
              <a:rPr lang="en-US" altLang="zh-CN" dirty="0" smtClean="0"/>
              <a:t>x/y ……</a:t>
            </a:r>
          </a:p>
          <a:p>
            <a:endParaRPr lang="en-US" altLang="zh-CN" dirty="0"/>
          </a:p>
          <a:p>
            <a:r>
              <a:rPr lang="zh-CN" altLang="en-US" dirty="0"/>
              <a:t>移位操作一般只是比较复杂的</a:t>
            </a:r>
            <a:r>
              <a:rPr lang="en-US" altLang="zh-CN" dirty="0"/>
              <a:t>TM</a:t>
            </a:r>
            <a:r>
              <a:rPr lang="zh-CN" altLang="en-US" dirty="0"/>
              <a:t>的识别任务中的一部分工作；</a:t>
            </a:r>
          </a:p>
          <a:p>
            <a:r>
              <a:rPr lang="zh-CN" altLang="en-US" dirty="0"/>
              <a:t>移动本身不会涉及到串的接收或拒绝问题；</a:t>
            </a:r>
          </a:p>
          <a:p>
            <a:r>
              <a:rPr lang="zh-CN" altLang="en-US" dirty="0"/>
              <a:t>复杂的</a:t>
            </a:r>
            <a:r>
              <a:rPr lang="en-US" altLang="zh-CN" dirty="0"/>
              <a:t>TM</a:t>
            </a:r>
            <a:r>
              <a:rPr lang="zh-CN" altLang="en-US" dirty="0"/>
              <a:t>可以继续从</a:t>
            </a:r>
            <a:r>
              <a:rPr lang="en-US" altLang="zh-CN" dirty="0" err="1"/>
              <a:t>end_move</a:t>
            </a:r>
            <a:r>
              <a:rPr lang="zh-CN" altLang="en-US" dirty="0"/>
              <a:t>状态开始其他的工作。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类似的例子</a:t>
            </a:r>
          </a:p>
        </p:txBody>
      </p:sp>
      <p:sp>
        <p:nvSpPr>
          <p:cNvPr id="88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例</a:t>
            </a:r>
            <a:r>
              <a:rPr lang="en-US" altLang="zh-CN" b="1" dirty="0" smtClean="0">
                <a:solidFill>
                  <a:schemeClr val="tx1"/>
                </a:solidFill>
              </a:rPr>
              <a:t>6.15 </a:t>
            </a:r>
            <a:r>
              <a:rPr lang="zh-CN" altLang="en-US" b="1" dirty="0" smtClean="0">
                <a:solidFill>
                  <a:schemeClr val="tx1"/>
                </a:solidFill>
              </a:rPr>
              <a:t>构造</a:t>
            </a:r>
            <a:r>
              <a:rPr lang="en-US" altLang="zh-CN" b="1" dirty="0">
                <a:solidFill>
                  <a:schemeClr val="tx1"/>
                </a:solidFill>
              </a:rPr>
              <a:t>TM</a:t>
            </a:r>
            <a:r>
              <a:rPr lang="zh-CN" altLang="en-US" b="1" dirty="0">
                <a:solidFill>
                  <a:schemeClr val="tx1"/>
                </a:solidFill>
              </a:rPr>
              <a:t>，</a:t>
            </a:r>
            <a:r>
              <a:rPr lang="en-US" altLang="zh-CN" b="1" dirty="0">
                <a:solidFill>
                  <a:schemeClr val="tx1"/>
                </a:solidFill>
              </a:rPr>
              <a:t>Σ={0,1}</a:t>
            </a:r>
            <a:r>
              <a:rPr lang="zh-CN" altLang="en-US" b="1" dirty="0">
                <a:solidFill>
                  <a:schemeClr val="tx1"/>
                </a:solidFill>
              </a:rPr>
              <a:t>，在输入串的开始处添加子串</a:t>
            </a:r>
            <a:r>
              <a:rPr lang="en-US" altLang="zh-CN" b="1" dirty="0">
                <a:solidFill>
                  <a:schemeClr val="tx1"/>
                </a:solidFill>
              </a:rPr>
              <a:t>10</a:t>
            </a:r>
            <a:r>
              <a:rPr lang="zh-CN" altLang="en-US" b="1" dirty="0">
                <a:solidFill>
                  <a:schemeClr val="tx1"/>
                </a:solidFill>
              </a:rPr>
              <a:t>。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b="1" dirty="0">
              <a:solidFill>
                <a:schemeClr val="tx1"/>
              </a:solidFill>
            </a:endParaRPr>
          </a:p>
          <a:p>
            <a:r>
              <a:rPr lang="zh-CN" altLang="en-US" b="1" dirty="0">
                <a:solidFill>
                  <a:schemeClr val="tx1"/>
                </a:solidFill>
              </a:rPr>
              <a:t>例</a:t>
            </a:r>
            <a:r>
              <a:rPr lang="en-US" altLang="zh-CN" b="1" dirty="0" smtClean="0">
                <a:solidFill>
                  <a:schemeClr val="tx1"/>
                </a:solidFill>
              </a:rPr>
              <a:t>6.16 </a:t>
            </a:r>
            <a:r>
              <a:rPr lang="zh-CN" altLang="en-US" b="1" dirty="0">
                <a:solidFill>
                  <a:schemeClr val="tx1"/>
                </a:solidFill>
              </a:rPr>
              <a:t>构造</a:t>
            </a:r>
            <a:r>
              <a:rPr lang="en-US" altLang="zh-CN" b="1" dirty="0">
                <a:solidFill>
                  <a:schemeClr val="tx1"/>
                </a:solidFill>
              </a:rPr>
              <a:t>TM</a:t>
            </a:r>
            <a:r>
              <a:rPr lang="zh-CN" altLang="en-US" b="1" dirty="0">
                <a:solidFill>
                  <a:schemeClr val="tx1"/>
                </a:solidFill>
              </a:rPr>
              <a:t>，</a:t>
            </a:r>
            <a:r>
              <a:rPr lang="en-US" altLang="zh-CN" b="1" dirty="0">
                <a:solidFill>
                  <a:schemeClr val="tx1"/>
                </a:solidFill>
              </a:rPr>
              <a:t>Σ={a, b, c}</a:t>
            </a:r>
            <a:r>
              <a:rPr lang="zh-CN" altLang="en-US" b="1" dirty="0">
                <a:solidFill>
                  <a:schemeClr val="tx1"/>
                </a:solidFill>
              </a:rPr>
              <a:t>，将输入串包含的第一个</a:t>
            </a:r>
            <a:r>
              <a:rPr lang="en-US" altLang="zh-CN" b="1" dirty="0" err="1">
                <a:solidFill>
                  <a:schemeClr val="tx1"/>
                </a:solidFill>
              </a:rPr>
              <a:t>abc</a:t>
            </a:r>
            <a:r>
              <a:rPr lang="zh-CN" altLang="en-US" b="1" dirty="0">
                <a:solidFill>
                  <a:schemeClr val="tx1"/>
                </a:solidFill>
              </a:rPr>
              <a:t>子串删除。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zh-CN" altLang="en-US" dirty="0"/>
              <a:t>思路：存储技术寻找到第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 err="1"/>
              <a:t>abc</a:t>
            </a:r>
            <a:r>
              <a:rPr lang="zh-CN" altLang="en-US" dirty="0"/>
              <a:t>子串的位置，将后面的符号向左移动三个单元。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6.3.3 </a:t>
            </a:r>
            <a:r>
              <a:rPr lang="zh-CN" altLang="en-US" dirty="0"/>
              <a:t>图灵机扫描多个符号技术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例</a:t>
            </a:r>
            <a:r>
              <a:rPr lang="en-US" altLang="zh-CN" b="1" dirty="0" smtClean="0">
                <a:solidFill>
                  <a:schemeClr val="tx1"/>
                </a:solidFill>
              </a:rPr>
              <a:t>6.18 </a:t>
            </a:r>
            <a:r>
              <a:rPr lang="zh-CN" altLang="en-US" b="1" dirty="0">
                <a:solidFill>
                  <a:schemeClr val="tx1"/>
                </a:solidFill>
              </a:rPr>
              <a:t>构造</a:t>
            </a:r>
            <a:r>
              <a:rPr lang="en-US" altLang="zh-CN" b="1" dirty="0">
                <a:solidFill>
                  <a:schemeClr val="tx1"/>
                </a:solidFill>
              </a:rPr>
              <a:t>TM, </a:t>
            </a:r>
            <a:r>
              <a:rPr lang="zh-CN" altLang="en-US" b="1" dirty="0">
                <a:solidFill>
                  <a:schemeClr val="tx1"/>
                </a:solidFill>
              </a:rPr>
              <a:t>输入字母表为</a:t>
            </a:r>
            <a:r>
              <a:rPr lang="en-US" altLang="zh-CN" b="1" dirty="0">
                <a:solidFill>
                  <a:schemeClr val="tx1"/>
                </a:solidFill>
              </a:rPr>
              <a:t>{0, 1}, </a:t>
            </a:r>
            <a:r>
              <a:rPr lang="zh-CN" altLang="en-US" b="1" dirty="0">
                <a:solidFill>
                  <a:schemeClr val="tx1"/>
                </a:solidFill>
              </a:rPr>
              <a:t>要求</a:t>
            </a:r>
            <a:r>
              <a:rPr lang="en-US" altLang="zh-CN" b="1" dirty="0">
                <a:solidFill>
                  <a:schemeClr val="tx1"/>
                </a:solidFill>
              </a:rPr>
              <a:t>M</a:t>
            </a:r>
            <a:r>
              <a:rPr lang="zh-CN" altLang="en-US" b="1" dirty="0">
                <a:solidFill>
                  <a:schemeClr val="tx1"/>
                </a:solidFill>
              </a:rPr>
              <a:t>接收语言</a:t>
            </a:r>
            <a:r>
              <a:rPr lang="en-US" altLang="zh-CN" b="1" dirty="0">
                <a:solidFill>
                  <a:schemeClr val="tx1"/>
                </a:solidFill>
              </a:rPr>
              <a:t>L</a:t>
            </a:r>
            <a:r>
              <a:rPr lang="zh-CN" altLang="en-US" b="1" dirty="0">
                <a:solidFill>
                  <a:schemeClr val="tx1"/>
                </a:solidFill>
              </a:rPr>
              <a:t>：</a:t>
            </a:r>
          </a:p>
          <a:p>
            <a:r>
              <a:rPr lang="zh-CN" altLang="en-US" b="1" dirty="0" smtClean="0">
                <a:solidFill>
                  <a:schemeClr val="tx1"/>
                </a:solidFill>
              </a:rPr>
              <a:t>该语言的每个字符串包含且仅只能包含一个</a:t>
            </a:r>
            <a:r>
              <a:rPr lang="en-US" altLang="zh-CN" b="1" dirty="0" smtClean="0">
                <a:solidFill>
                  <a:schemeClr val="tx1"/>
                </a:solidFill>
              </a:rPr>
              <a:t>101</a:t>
            </a:r>
            <a:r>
              <a:rPr lang="zh-CN" altLang="en-US" b="1" dirty="0" smtClean="0">
                <a:solidFill>
                  <a:schemeClr val="tx1"/>
                </a:solidFill>
              </a:rPr>
              <a:t>子串。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en-US" altLang="zh-CN" b="1" dirty="0" smtClean="0">
                <a:solidFill>
                  <a:schemeClr val="tx1"/>
                </a:solidFill>
              </a:rPr>
              <a:t>(</a:t>
            </a:r>
            <a:r>
              <a:rPr lang="zh-CN" altLang="en-US" b="1" dirty="0" smtClean="0">
                <a:solidFill>
                  <a:schemeClr val="tx1"/>
                </a:solidFill>
              </a:rPr>
              <a:t>有且仅有一个</a:t>
            </a:r>
            <a:r>
              <a:rPr lang="en-US" altLang="zh-CN" b="1" dirty="0" smtClean="0">
                <a:solidFill>
                  <a:schemeClr val="tx1"/>
                </a:solidFill>
              </a:rPr>
              <a:t>101)</a:t>
            </a:r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思想：当识别出第一个</a:t>
            </a:r>
            <a:r>
              <a:rPr lang="en-US" altLang="zh-CN" dirty="0"/>
              <a:t>101</a:t>
            </a:r>
            <a:r>
              <a:rPr lang="zh-CN" altLang="en-US" dirty="0"/>
              <a:t>后</a:t>
            </a:r>
            <a:r>
              <a:rPr lang="en-US" altLang="zh-CN" dirty="0"/>
              <a:t>, </a:t>
            </a:r>
            <a:r>
              <a:rPr lang="zh-CN" altLang="en-US" dirty="0"/>
              <a:t>检查输入带上剩余的串，不能再包含</a:t>
            </a:r>
            <a:r>
              <a:rPr lang="en-US" altLang="zh-CN" dirty="0"/>
              <a:t>101</a:t>
            </a:r>
            <a:r>
              <a:rPr lang="zh-CN" altLang="en-US" dirty="0"/>
              <a:t>。</a:t>
            </a:r>
            <a:endParaRPr lang="en-US" altLang="zh-CN" dirty="0"/>
          </a:p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TM</a:t>
            </a:r>
            <a:r>
              <a:rPr lang="zh-CN" altLang="en-US" dirty="0"/>
              <a:t>接收语言：只包含一个</a:t>
            </a:r>
            <a:r>
              <a:rPr lang="en-US" altLang="zh-CN" dirty="0"/>
              <a:t>101</a:t>
            </a:r>
            <a:r>
              <a:rPr lang="zh-CN" altLang="en-US" dirty="0"/>
              <a:t>子串</a:t>
            </a:r>
          </a:p>
        </p:txBody>
      </p:sp>
      <p:sp>
        <p:nvSpPr>
          <p:cNvPr id="70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362200"/>
            <a:ext cx="4020916" cy="3947120"/>
          </a:xfrm>
        </p:spPr>
        <p:txBody>
          <a:bodyPr/>
          <a:lstStyle/>
          <a:p>
            <a:r>
              <a:rPr lang="en-US" altLang="zh-CN" sz="1800" dirty="0"/>
              <a:t>(1)</a:t>
            </a:r>
            <a:r>
              <a:rPr lang="zh-CN" altLang="en-US" sz="1800" dirty="0"/>
              <a:t>扫描第一符号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&lt;start,0,[q,0],0,R&gt;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&lt;start,1,[q,1],1,R&gt;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</a:t>
            </a:r>
            <a:r>
              <a:rPr lang="en-US" altLang="zh-CN" sz="1800" dirty="0" err="1">
                <a:solidFill>
                  <a:schemeClr val="tx1"/>
                </a:solidFill>
              </a:rPr>
              <a:t>start,B,refuse,B,N</a:t>
            </a:r>
            <a:r>
              <a:rPr lang="en-US" altLang="zh-CN" sz="18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zh-CN" sz="1800" dirty="0"/>
              <a:t>(2)</a:t>
            </a:r>
            <a:r>
              <a:rPr lang="zh-CN" altLang="en-US" sz="1800" dirty="0"/>
              <a:t>期待</a:t>
            </a:r>
            <a:r>
              <a:rPr lang="en-US" altLang="zh-CN" sz="1800" dirty="0"/>
              <a:t>1</a:t>
            </a:r>
            <a:r>
              <a:rPr lang="zh-CN" altLang="en-US" sz="1800" dirty="0"/>
              <a:t>的出现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&lt;[q,0],0,[q,0],0,R&gt;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&lt;[q,0],1,[q,1],1,R&gt;</a:t>
            </a:r>
          </a:p>
          <a:p>
            <a:r>
              <a:rPr lang="en-US" altLang="zh-CN" sz="1800" dirty="0"/>
              <a:t>(3)</a:t>
            </a:r>
            <a:r>
              <a:rPr lang="zh-CN" altLang="en-US" sz="1800" dirty="0"/>
              <a:t>已经扫描到</a:t>
            </a:r>
            <a:r>
              <a:rPr lang="en-US" altLang="zh-CN" sz="1800" dirty="0"/>
              <a:t>”1”,</a:t>
            </a:r>
            <a:r>
              <a:rPr lang="zh-CN" altLang="en-US" sz="1800" dirty="0"/>
              <a:t>等待可能的</a:t>
            </a:r>
            <a:r>
              <a:rPr lang="en-US" altLang="zh-CN" sz="1800" dirty="0"/>
              <a:t>”0”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&lt;[q,1],1,[q,1],1,R&gt;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&lt;[q,1],0,[q,10],0,R&gt;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416452" y="2362200"/>
            <a:ext cx="4196108" cy="3947120"/>
          </a:xfrm>
          <a:prstGeom prst="rect">
            <a:avLst/>
          </a:prstGeom>
        </p:spPr>
        <p:txBody>
          <a:bodyPr/>
          <a:lstStyle>
            <a:lvl1pPr marL="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2000">
                <a:solidFill>
                  <a:srgbClr val="0033CC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1pPr>
            <a:lvl2pPr marL="4572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2pPr>
            <a:lvl3pPr marL="9144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18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3pPr>
            <a:lvl4pPr marL="13716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16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4pPr>
            <a:lvl5pPr marL="1828800" indent="0" algn="just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0000"/>
              <a:buFont typeface="Wingdings" panose="05000000000000000000" pitchFamily="2" charset="2"/>
              <a:buNone/>
              <a:defRPr kumimoji="1" sz="1600">
                <a:solidFill>
                  <a:schemeClr val="tx1"/>
                </a:solidFill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800" b="0" kern="0" dirty="0"/>
              <a:t>(4)</a:t>
            </a:r>
            <a:r>
              <a:rPr lang="zh-CN" altLang="en-US" sz="1800" b="0" kern="0" dirty="0"/>
              <a:t>已经扫描到</a:t>
            </a:r>
            <a:r>
              <a:rPr lang="en-US" altLang="zh-CN" sz="1800" b="0" kern="0" dirty="0"/>
              <a:t>”10”,</a:t>
            </a:r>
            <a:r>
              <a:rPr lang="zh-CN" altLang="en-US" sz="1800" b="0" kern="0" dirty="0"/>
              <a:t>等待可能的</a:t>
            </a:r>
            <a:r>
              <a:rPr lang="en-US" altLang="zh-CN" sz="1800" b="0" kern="0" dirty="0"/>
              <a:t>”1”</a:t>
            </a:r>
          </a:p>
          <a:p>
            <a:r>
              <a:rPr lang="en-US" altLang="zh-CN" sz="1800" b="0" kern="0" dirty="0">
                <a:solidFill>
                  <a:schemeClr val="tx1"/>
                </a:solidFill>
              </a:rPr>
              <a:t>&lt;[q,10],0,[q,0],0,R&gt;</a:t>
            </a:r>
          </a:p>
          <a:p>
            <a:r>
              <a:rPr lang="en-US" altLang="zh-CN" sz="1800" b="0" kern="0" dirty="0">
                <a:solidFill>
                  <a:schemeClr val="tx1"/>
                </a:solidFill>
              </a:rPr>
              <a:t>&lt;[q,10],1,check,1,R&gt;</a:t>
            </a:r>
          </a:p>
          <a:p>
            <a:r>
              <a:rPr lang="en-US" altLang="zh-CN" sz="1800" b="0" kern="0" dirty="0"/>
              <a:t>(5)</a:t>
            </a:r>
            <a:r>
              <a:rPr lang="zh-CN" altLang="en-US" sz="1800" b="0" kern="0" dirty="0"/>
              <a:t>已扫描到</a:t>
            </a:r>
            <a:r>
              <a:rPr lang="en-US" altLang="zh-CN" sz="1800" b="0" kern="0" dirty="0"/>
              <a:t>101,</a:t>
            </a:r>
            <a:r>
              <a:rPr lang="zh-CN" altLang="en-US" sz="1800" b="0" kern="0" dirty="0"/>
              <a:t>检查串的剩余部分</a:t>
            </a:r>
          </a:p>
          <a:p>
            <a:r>
              <a:rPr lang="en-US" altLang="zh-CN" sz="1800" b="0" kern="0" dirty="0">
                <a:solidFill>
                  <a:schemeClr val="tx1"/>
                </a:solidFill>
              </a:rPr>
              <a:t>&lt;check,0,[check,0],0,R&gt;</a:t>
            </a:r>
          </a:p>
          <a:p>
            <a:r>
              <a:rPr lang="en-US" altLang="zh-CN" sz="1800" b="0" kern="0" dirty="0">
                <a:solidFill>
                  <a:schemeClr val="tx1"/>
                </a:solidFill>
              </a:rPr>
              <a:t>&lt;check,1,[check,1</a:t>
            </a:r>
            <a:r>
              <a:rPr lang="en-US" altLang="zh-CN" sz="1800" b="0" kern="0">
                <a:solidFill>
                  <a:schemeClr val="tx1"/>
                </a:solidFill>
              </a:rPr>
              <a:t>],</a:t>
            </a:r>
            <a:r>
              <a:rPr lang="en-US" altLang="zh-CN" sz="1800" b="0" kern="0" smtClean="0">
                <a:solidFill>
                  <a:schemeClr val="tx1"/>
                </a:solidFill>
              </a:rPr>
              <a:t>1,R&gt;</a:t>
            </a:r>
            <a:endParaRPr lang="en-US" altLang="zh-CN" sz="1800" b="0" kern="0" dirty="0">
              <a:solidFill>
                <a:schemeClr val="tx1"/>
              </a:solidFill>
            </a:endParaRPr>
          </a:p>
          <a:p>
            <a:r>
              <a:rPr lang="en-US" altLang="zh-CN" sz="1800" b="0" kern="0" dirty="0">
                <a:solidFill>
                  <a:schemeClr val="tx1"/>
                </a:solidFill>
              </a:rPr>
              <a:t>&lt;[check,0],0,[check,0],0,R&gt;</a:t>
            </a:r>
          </a:p>
          <a:p>
            <a:r>
              <a:rPr lang="en-US" altLang="zh-CN" sz="1800" b="0" kern="0" dirty="0">
                <a:solidFill>
                  <a:schemeClr val="tx1"/>
                </a:solidFill>
              </a:rPr>
              <a:t>&lt;[check,0],1,[check,1],1,R&gt;</a:t>
            </a:r>
          </a:p>
          <a:p>
            <a:r>
              <a:rPr lang="en-US" altLang="zh-CN" sz="1800" b="0" kern="0" dirty="0">
                <a:solidFill>
                  <a:schemeClr val="tx1"/>
                </a:solidFill>
              </a:rPr>
              <a:t>&lt;[check,1],0,[check,10],0,R&gt;</a:t>
            </a:r>
          </a:p>
          <a:p>
            <a:r>
              <a:rPr lang="en-US" altLang="zh-CN" sz="1800" b="0" kern="0" dirty="0">
                <a:solidFill>
                  <a:schemeClr val="tx1"/>
                </a:solidFill>
              </a:rPr>
              <a:t>&lt;[check,1],1,[check,1],1,R&gt;</a:t>
            </a:r>
          </a:p>
          <a:p>
            <a:r>
              <a:rPr lang="en-US" altLang="zh-CN" sz="1800" b="0" dirty="0">
                <a:solidFill>
                  <a:schemeClr val="tx1"/>
                </a:solidFill>
              </a:rPr>
              <a:t>&lt;[check,10],0,[check,0],0,R&gt;</a:t>
            </a:r>
          </a:p>
          <a:p>
            <a:r>
              <a:rPr lang="en-US" altLang="zh-CN" sz="1800" b="0" dirty="0">
                <a:solidFill>
                  <a:schemeClr val="tx1"/>
                </a:solidFill>
              </a:rPr>
              <a:t>&lt;[check,10],1,refuse,1,N&gt;</a:t>
            </a:r>
          </a:p>
          <a:p>
            <a:endParaRPr lang="en-US" altLang="zh-CN" sz="1800" b="0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TM</a:t>
            </a:r>
            <a:r>
              <a:rPr lang="zh-CN" altLang="en-US" dirty="0"/>
              <a:t>接收语言：只包含一个</a:t>
            </a:r>
            <a:r>
              <a:rPr lang="en-US" altLang="zh-CN" dirty="0"/>
              <a:t>101</a:t>
            </a:r>
            <a:r>
              <a:rPr lang="zh-CN" altLang="en-US" dirty="0"/>
              <a:t>子串</a:t>
            </a:r>
          </a:p>
        </p:txBody>
      </p:sp>
      <p:sp>
        <p:nvSpPr>
          <p:cNvPr id="71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/>
              <a:t>(6)</a:t>
            </a:r>
            <a:r>
              <a:rPr lang="zh-CN" altLang="en-US" sz="1800" dirty="0"/>
              <a:t>整个输入串中没有</a:t>
            </a:r>
            <a:r>
              <a:rPr lang="en-US" altLang="zh-CN" sz="1800" dirty="0"/>
              <a:t>101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&lt;[q,0], B, refuse, B, N&gt;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&lt;[q,1], B, refuse, B, N&gt;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&lt;[q,10],B, refuse, B, N&gt;</a:t>
            </a:r>
          </a:p>
          <a:p>
            <a:r>
              <a:rPr lang="en-US" altLang="zh-CN" sz="1800" dirty="0"/>
              <a:t>(7)</a:t>
            </a:r>
            <a:r>
              <a:rPr lang="zh-CN" altLang="en-US" sz="1800" dirty="0"/>
              <a:t>整个输入串只有一个</a:t>
            </a:r>
            <a:r>
              <a:rPr lang="en-US" altLang="zh-CN" sz="1800" dirty="0"/>
              <a:t>101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&lt;check,      B, accept, B, N&gt;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&lt;[check,0],  B, accept, B, N&gt;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&lt;[check,1],  B, accept, B, N&gt;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&lt;[check,10], B, accept, B, N</a:t>
            </a:r>
            <a:r>
              <a:rPr lang="en-US" altLang="zh-CN" sz="1800" dirty="0" smtClean="0">
                <a:solidFill>
                  <a:schemeClr val="tx1"/>
                </a:solidFill>
              </a:rPr>
              <a:t>&gt;</a:t>
            </a:r>
          </a:p>
          <a:p>
            <a:endParaRPr lang="en-US" altLang="zh-CN" sz="1800" dirty="0"/>
          </a:p>
          <a:p>
            <a:r>
              <a:rPr lang="zh-CN" altLang="en-US" sz="1800" dirty="0"/>
              <a:t>思考：哪些规则可省略？</a:t>
            </a:r>
            <a:endParaRPr lang="en-US" altLang="zh-CN" sz="1800" dirty="0"/>
          </a:p>
          <a:p>
            <a:endParaRPr lang="en-US" altLang="zh-CN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构造</a:t>
            </a:r>
            <a:r>
              <a:rPr lang="en-US" altLang="zh-CN" dirty="0"/>
              <a:t>TM</a:t>
            </a:r>
            <a:r>
              <a:rPr lang="zh-CN" altLang="en-US" dirty="0"/>
              <a:t>接收语言</a:t>
            </a:r>
          </a:p>
        </p:txBody>
      </p:sp>
      <p:sp>
        <p:nvSpPr>
          <p:cNvPr id="71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例</a:t>
            </a:r>
            <a:r>
              <a:rPr lang="en-US" altLang="zh-CN" b="1" dirty="0" smtClean="0">
                <a:solidFill>
                  <a:schemeClr val="tx1"/>
                </a:solidFill>
              </a:rPr>
              <a:t>6.20 </a:t>
            </a:r>
            <a:r>
              <a:rPr lang="zh-CN" altLang="en-US" b="1" dirty="0">
                <a:solidFill>
                  <a:schemeClr val="tx1"/>
                </a:solidFill>
              </a:rPr>
              <a:t>构造</a:t>
            </a:r>
            <a:r>
              <a:rPr lang="en-US" altLang="zh-CN" b="1" dirty="0">
                <a:solidFill>
                  <a:schemeClr val="tx1"/>
                </a:solidFill>
              </a:rPr>
              <a:t>TM, </a:t>
            </a:r>
            <a:r>
              <a:rPr lang="zh-CN" altLang="en-US" b="1" dirty="0">
                <a:solidFill>
                  <a:schemeClr val="tx1"/>
                </a:solidFill>
              </a:rPr>
              <a:t>接收语言</a:t>
            </a:r>
            <a:r>
              <a:rPr lang="en-US" altLang="zh-CN" b="1" dirty="0">
                <a:solidFill>
                  <a:schemeClr val="tx1"/>
                </a:solidFill>
              </a:rPr>
              <a:t>L</a:t>
            </a:r>
            <a:r>
              <a:rPr lang="zh-CN" altLang="en-US" b="1" dirty="0">
                <a:solidFill>
                  <a:schemeClr val="tx1"/>
                </a:solidFill>
              </a:rPr>
              <a:t>：</a:t>
            </a:r>
          </a:p>
          <a:p>
            <a:r>
              <a:rPr lang="zh-CN" altLang="en-US" b="1" dirty="0">
                <a:solidFill>
                  <a:schemeClr val="tx1"/>
                </a:solidFill>
              </a:rPr>
              <a:t>该语言的每个句子最多只能包含一个</a:t>
            </a:r>
            <a:r>
              <a:rPr lang="en-US" altLang="zh-CN" b="1" dirty="0">
                <a:solidFill>
                  <a:schemeClr val="tx1"/>
                </a:solidFill>
              </a:rPr>
              <a:t>100</a:t>
            </a:r>
            <a:r>
              <a:rPr lang="zh-CN" altLang="en-US" b="1" dirty="0">
                <a:solidFill>
                  <a:schemeClr val="tx1"/>
                </a:solidFill>
              </a:rPr>
              <a:t>子串</a:t>
            </a:r>
            <a:r>
              <a:rPr lang="en-US" altLang="zh-CN" b="1" dirty="0">
                <a:solidFill>
                  <a:schemeClr val="tx1"/>
                </a:solidFill>
              </a:rPr>
              <a:t>(</a:t>
            </a:r>
            <a:r>
              <a:rPr lang="zh-CN" altLang="en-US" b="1" dirty="0">
                <a:solidFill>
                  <a:schemeClr val="tx1"/>
                </a:solidFill>
              </a:rPr>
              <a:t>可以没有</a:t>
            </a:r>
            <a:r>
              <a:rPr lang="en-US" altLang="zh-CN" b="1" dirty="0">
                <a:solidFill>
                  <a:schemeClr val="tx1"/>
                </a:solidFill>
              </a:rPr>
              <a:t>100</a:t>
            </a:r>
            <a:r>
              <a:rPr lang="zh-CN" altLang="en-US" b="1" dirty="0">
                <a:solidFill>
                  <a:schemeClr val="tx1"/>
                </a:solidFill>
              </a:rPr>
              <a:t>子串</a:t>
            </a:r>
            <a:r>
              <a:rPr lang="en-US" altLang="zh-CN" b="1" dirty="0">
                <a:solidFill>
                  <a:schemeClr val="tx1"/>
                </a:solidFill>
              </a:rPr>
              <a:t>)</a:t>
            </a:r>
            <a:r>
              <a:rPr lang="zh-CN" altLang="en-US" b="1" dirty="0">
                <a:solidFill>
                  <a:schemeClr val="tx1"/>
                </a:solidFill>
              </a:rPr>
              <a:t>。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zh-CN" altLang="en-US" dirty="0"/>
              <a:t>思路：</a:t>
            </a:r>
            <a:endParaRPr lang="en-US" altLang="zh-CN" dirty="0"/>
          </a:p>
          <a:p>
            <a:r>
              <a:rPr lang="zh-CN" altLang="en-US" dirty="0"/>
              <a:t>接收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100</a:t>
            </a:r>
            <a:r>
              <a:rPr lang="zh-CN" altLang="en-US" dirty="0"/>
              <a:t>子串的所有串；</a:t>
            </a:r>
          </a:p>
          <a:p>
            <a:r>
              <a:rPr lang="zh-CN" altLang="en-US" dirty="0"/>
              <a:t>接收没有</a:t>
            </a:r>
            <a:r>
              <a:rPr lang="en-US" altLang="zh-CN" dirty="0"/>
              <a:t>100</a:t>
            </a:r>
            <a:r>
              <a:rPr lang="zh-CN" altLang="en-US" dirty="0"/>
              <a:t>子串的所有串。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b="1" dirty="0">
                <a:solidFill>
                  <a:schemeClr val="tx1"/>
                </a:solidFill>
              </a:rPr>
              <a:t>例</a:t>
            </a:r>
            <a:r>
              <a:rPr lang="en-US" altLang="zh-CN" b="1" smtClean="0">
                <a:solidFill>
                  <a:schemeClr val="tx1"/>
                </a:solidFill>
              </a:rPr>
              <a:t>6.23 </a:t>
            </a:r>
            <a:r>
              <a:rPr lang="zh-CN" altLang="en-US" b="1" dirty="0">
                <a:solidFill>
                  <a:schemeClr val="tx1"/>
                </a:solidFill>
              </a:rPr>
              <a:t>构造</a:t>
            </a:r>
            <a:r>
              <a:rPr lang="en-US" altLang="zh-CN" b="1" dirty="0">
                <a:solidFill>
                  <a:schemeClr val="tx1"/>
                </a:solidFill>
              </a:rPr>
              <a:t>TM, </a:t>
            </a:r>
            <a:r>
              <a:rPr lang="zh-CN" altLang="en-US" b="1" dirty="0">
                <a:solidFill>
                  <a:schemeClr val="tx1"/>
                </a:solidFill>
              </a:rPr>
              <a:t>接收语言</a:t>
            </a:r>
            <a:r>
              <a:rPr lang="en-US" altLang="zh-CN" b="1" dirty="0">
                <a:solidFill>
                  <a:schemeClr val="tx1"/>
                </a:solidFill>
              </a:rPr>
              <a:t>L</a:t>
            </a:r>
            <a:r>
              <a:rPr lang="zh-CN" altLang="en-US" b="1" dirty="0">
                <a:solidFill>
                  <a:schemeClr val="tx1"/>
                </a:solidFill>
              </a:rPr>
              <a:t>：</a:t>
            </a:r>
          </a:p>
          <a:p>
            <a:r>
              <a:rPr lang="zh-CN" altLang="en-US" b="1" dirty="0">
                <a:solidFill>
                  <a:schemeClr val="tx1"/>
                </a:solidFill>
              </a:rPr>
              <a:t>该语言的每个句子不包含子串</a:t>
            </a:r>
            <a:r>
              <a:rPr lang="en-US" altLang="zh-CN" b="1" dirty="0">
                <a:solidFill>
                  <a:schemeClr val="tx1"/>
                </a:solidFill>
              </a:rPr>
              <a:t>100</a:t>
            </a:r>
            <a:r>
              <a:rPr lang="zh-CN" altLang="en-US" b="1" dirty="0">
                <a:solidFill>
                  <a:schemeClr val="tx1"/>
                </a:solidFill>
              </a:rPr>
              <a:t>。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zh-CN" altLang="en-US" dirty="0"/>
              <a:t>思路：</a:t>
            </a:r>
            <a:endParaRPr lang="en-US" altLang="zh-CN" dirty="0"/>
          </a:p>
          <a:p>
            <a:r>
              <a:rPr lang="zh-CN" altLang="en-US" dirty="0"/>
              <a:t>当识别出第一个</a:t>
            </a:r>
            <a:r>
              <a:rPr lang="en-US" altLang="zh-CN" dirty="0"/>
              <a:t>100</a:t>
            </a:r>
            <a:r>
              <a:rPr lang="zh-CN" altLang="en-US" dirty="0"/>
              <a:t>后</a:t>
            </a:r>
            <a:r>
              <a:rPr lang="en-US" altLang="zh-CN" dirty="0"/>
              <a:t>, </a:t>
            </a:r>
            <a:r>
              <a:rPr lang="zh-CN" altLang="en-US" dirty="0"/>
              <a:t>就拒绝。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6.3.4  </a:t>
            </a:r>
            <a:r>
              <a:rPr lang="zh-CN" altLang="en-US" dirty="0"/>
              <a:t>图灵机的多道技术</a:t>
            </a:r>
          </a:p>
        </p:txBody>
      </p:sp>
      <p:sp>
        <p:nvSpPr>
          <p:cNvPr id="74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为了能够保存和处理更复杂的数据</a:t>
            </a:r>
            <a:r>
              <a:rPr lang="en-US" altLang="zh-CN" dirty="0"/>
              <a:t>,</a:t>
            </a:r>
            <a:r>
              <a:rPr lang="zh-CN" altLang="en-US" dirty="0"/>
              <a:t>可以将</a:t>
            </a:r>
            <a:r>
              <a:rPr lang="en-US" altLang="zh-CN" dirty="0"/>
              <a:t>TM</a:t>
            </a:r>
            <a:r>
              <a:rPr lang="zh-CN" altLang="en-US" dirty="0"/>
              <a:t>的输入带划分为若干道</a:t>
            </a:r>
          </a:p>
          <a:p>
            <a:r>
              <a:rPr lang="zh-CN" altLang="en-US" dirty="0"/>
              <a:t>在各道上可以存放不同的符号。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tx1"/>
                </a:solidFill>
              </a:rPr>
              <a:t>图灵机的多道技术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indent="-457200">
              <a:buClrTx/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</a:rPr>
              <a:t>没有改变图灵机的基本模型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endParaRPr lang="zh-CN" altLang="en-US" dirty="0">
              <a:solidFill>
                <a:schemeClr val="tx1"/>
              </a:solidFill>
            </a:endParaRPr>
          </a:p>
          <a:p>
            <a:pPr marL="457200" indent="-457200">
              <a:buClrTx/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</a:rPr>
              <a:t>只是将带上符号当做一个向量的组合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endParaRPr lang="zh-CN" altLang="en-US" dirty="0">
              <a:solidFill>
                <a:schemeClr val="tx1"/>
              </a:solidFill>
            </a:endParaRPr>
          </a:p>
          <a:p>
            <a:pPr marL="457200" indent="-457200">
              <a:buClrTx/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</a:rPr>
              <a:t>每个符号可以是一个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r>
              <a:rPr lang="zh-CN" altLang="en-US" dirty="0">
                <a:solidFill>
                  <a:schemeClr val="tx1"/>
                </a:solidFill>
              </a:rPr>
              <a:t>维向量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将输入带划分为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r>
              <a:rPr lang="zh-CN" altLang="en-US" dirty="0">
                <a:solidFill>
                  <a:schemeClr val="tx1"/>
                </a:solidFill>
              </a:rPr>
              <a:t>道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</a:t>
            </a:r>
            <a:r>
              <a:rPr lang="zh-CN" altLang="en-US" dirty="0"/>
              <a:t>元式</a:t>
            </a:r>
            <a:r>
              <a:rPr lang="zh-CN" altLang="en-US" dirty="0" smtClean="0"/>
              <a:t>描述图灵机的动作规则</a:t>
            </a:r>
            <a:endParaRPr lang="zh-CN" altLang="en-US" dirty="0"/>
          </a:p>
        </p:txBody>
      </p:sp>
      <p:sp>
        <p:nvSpPr>
          <p:cNvPr id="873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2362200"/>
            <a:ext cx="8001000" cy="3946525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&lt;q, x, q′, W, {L, R, N}&gt;</a:t>
            </a:r>
          </a:p>
          <a:p>
            <a:endParaRPr lang="en-US" altLang="zh-CN" sz="2000" dirty="0"/>
          </a:p>
          <a:p>
            <a:r>
              <a:rPr lang="zh-CN" altLang="en-US" sz="2000" dirty="0"/>
              <a:t>其中：</a:t>
            </a:r>
            <a:r>
              <a:rPr lang="en-US" altLang="zh-CN" sz="2000" dirty="0"/>
              <a:t>x, W∈∑′ (</a:t>
            </a:r>
            <a:r>
              <a:rPr lang="zh-CN" altLang="en-US" sz="2000" dirty="0"/>
              <a:t>∑的增广集合</a:t>
            </a:r>
            <a:r>
              <a:rPr lang="en-US" altLang="zh-CN" sz="2000" dirty="0"/>
              <a:t>)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图灵机处于状态</a:t>
            </a:r>
            <a:r>
              <a:rPr lang="en-US" altLang="zh-CN" sz="2000" dirty="0"/>
              <a:t>q, </a:t>
            </a:r>
            <a:r>
              <a:rPr lang="zh-CN" altLang="en-US" sz="2000" dirty="0"/>
              <a:t>扫描到符号</a:t>
            </a:r>
            <a:r>
              <a:rPr lang="en-US" altLang="zh-CN" sz="2000" dirty="0"/>
              <a:t>x, </a:t>
            </a:r>
            <a:r>
              <a:rPr lang="zh-CN" altLang="en-US" sz="2000" dirty="0"/>
              <a:t>则状态变换为</a:t>
            </a:r>
            <a:r>
              <a:rPr lang="en-US" altLang="zh-CN" sz="2000" dirty="0"/>
              <a:t>q′, </a:t>
            </a:r>
            <a:r>
              <a:rPr lang="zh-CN" altLang="en-US" sz="2000" dirty="0"/>
              <a:t>印刷上新的符号</a:t>
            </a:r>
            <a:r>
              <a:rPr lang="en-US" altLang="zh-CN" sz="2000" dirty="0"/>
              <a:t>W, </a:t>
            </a:r>
            <a:r>
              <a:rPr lang="zh-CN" altLang="en-US" sz="2000" dirty="0" smtClean="0"/>
              <a:t>读写头向左</a:t>
            </a:r>
            <a:r>
              <a:rPr lang="zh-CN" altLang="en-US" sz="2000" dirty="0"/>
              <a:t>、或向右或不移动。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单带</a:t>
            </a:r>
            <a:r>
              <a:rPr lang="en-US" altLang="zh-CN"/>
              <a:t>K</a:t>
            </a:r>
            <a:r>
              <a:rPr lang="zh-CN" altLang="en-US"/>
              <a:t>道的图灵机模型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endParaRPr lang="zh-CN" altLang="en-US"/>
          </a:p>
        </p:txBody>
      </p:sp>
      <p:sp>
        <p:nvSpPr>
          <p:cNvPr id="13926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endParaRPr lang="zh-CN" altLang="en-US"/>
          </a:p>
        </p:txBody>
      </p:sp>
      <p:sp>
        <p:nvSpPr>
          <p:cNvPr id="139269" name="Rectangle 7"/>
          <p:cNvSpPr>
            <a:spLocks noChangeArrowheads="1"/>
          </p:cNvSpPr>
          <p:nvPr/>
        </p:nvSpPr>
        <p:spPr bwMode="auto">
          <a:xfrm>
            <a:off x="0" y="2795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endParaRPr lang="zh-CN" altLang="en-US"/>
          </a:p>
        </p:txBody>
      </p:sp>
      <p:sp>
        <p:nvSpPr>
          <p:cNvPr id="139270" name="Rectangle 9"/>
          <p:cNvSpPr>
            <a:spLocks noChangeArrowheads="1"/>
          </p:cNvSpPr>
          <p:nvPr/>
        </p:nvSpPr>
        <p:spPr bwMode="auto">
          <a:xfrm>
            <a:off x="0" y="2795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endParaRPr lang="zh-CN" altLang="en-US"/>
          </a:p>
        </p:txBody>
      </p:sp>
      <p:graphicFrame>
        <p:nvGraphicFramePr>
          <p:cNvPr id="946184" name="Object 8"/>
          <p:cNvGraphicFramePr>
            <a:graphicFrameLocks noChangeAspect="1"/>
          </p:cNvGraphicFramePr>
          <p:nvPr/>
        </p:nvGraphicFramePr>
        <p:xfrm>
          <a:off x="1187450" y="2349500"/>
          <a:ext cx="6102350" cy="205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" name="图片" r:id="rId3" imgW="4565650" imgH="1271270" progId="Word.Picture.8">
                  <p:embed/>
                </p:oleObj>
              </mc:Choice>
              <mc:Fallback>
                <p:oleObj name="图片" r:id="rId3" imgW="4565650" imgH="1271270" progId="Word.Picture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349500"/>
                        <a:ext cx="6102350" cy="205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5"/>
          <p:cNvSpPr>
            <a:spLocks noChangeArrowheads="1"/>
          </p:cNvSpPr>
          <p:nvPr/>
        </p:nvSpPr>
        <p:spPr bwMode="ltGray">
          <a:xfrm>
            <a:off x="3635896" y="5229226"/>
            <a:ext cx="720080" cy="43180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None/>
            </a:pPr>
            <a:r>
              <a:rPr lang="en-US" altLang="zh-CN" sz="2400" dirty="0">
                <a:solidFill>
                  <a:srgbClr val="0000CC"/>
                </a:solidFill>
              </a:rPr>
              <a:t>FSC</a:t>
            </a:r>
            <a:endParaRPr lang="en-US" altLang="zh-CN" sz="2400" baseline="-25000" dirty="0">
              <a:solidFill>
                <a:srgbClr val="0000CC"/>
              </a:solidFill>
            </a:endParaRPr>
          </a:p>
        </p:txBody>
      </p:sp>
      <p:sp>
        <p:nvSpPr>
          <p:cNvPr id="9" name="Line 16"/>
          <p:cNvSpPr>
            <a:spLocks noChangeShapeType="1"/>
          </p:cNvSpPr>
          <p:nvPr/>
        </p:nvSpPr>
        <p:spPr bwMode="ltGray">
          <a:xfrm flipV="1">
            <a:off x="3995738" y="4365625"/>
            <a:ext cx="0" cy="838200"/>
          </a:xfrm>
          <a:prstGeom prst="line">
            <a:avLst/>
          </a:prstGeom>
          <a:ln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</a:t>
            </a:r>
            <a:r>
              <a:rPr lang="zh-CN" altLang="en-US" dirty="0" smtClean="0"/>
              <a:t>道图灵机的规则</a:t>
            </a:r>
            <a:endParaRPr lang="zh-CN" altLang="en-US" dirty="0"/>
          </a:p>
        </p:txBody>
      </p:sp>
      <p:sp>
        <p:nvSpPr>
          <p:cNvPr id="74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一般形式为</a:t>
            </a:r>
          </a:p>
          <a:p>
            <a:r>
              <a:rPr lang="en-US" altLang="zh-CN" dirty="0"/>
              <a:t>&lt;q, x, q′, W, {L, R, N}&gt;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K</a:t>
            </a:r>
            <a:r>
              <a:rPr lang="zh-CN" altLang="en-US" dirty="0"/>
              <a:t>道图灵机</a:t>
            </a:r>
          </a:p>
          <a:p>
            <a:r>
              <a:rPr lang="en-US" altLang="zh-CN" dirty="0"/>
              <a:t>&lt;q, [a</a:t>
            </a:r>
            <a:r>
              <a:rPr lang="en-US" altLang="zh-CN" baseline="-25000" dirty="0"/>
              <a:t>i1</a:t>
            </a:r>
            <a:r>
              <a:rPr lang="en-US" altLang="zh-CN" dirty="0"/>
              <a:t>,a</a:t>
            </a:r>
            <a:r>
              <a:rPr lang="en-US" altLang="zh-CN" baseline="-25000" dirty="0"/>
              <a:t>i2</a:t>
            </a:r>
            <a:r>
              <a:rPr lang="en-US" altLang="zh-CN" dirty="0"/>
              <a:t>,…,</a:t>
            </a:r>
            <a:r>
              <a:rPr lang="en-US" altLang="zh-CN" dirty="0" err="1"/>
              <a:t>a</a:t>
            </a:r>
            <a:r>
              <a:rPr lang="en-US" altLang="zh-CN" baseline="-25000" dirty="0" err="1"/>
              <a:t>ik</a:t>
            </a:r>
            <a:r>
              <a:rPr lang="en-US" altLang="zh-CN" dirty="0"/>
              <a:t>], q′, [b</a:t>
            </a:r>
            <a:r>
              <a:rPr lang="en-US" altLang="zh-CN" baseline="-25000" dirty="0"/>
              <a:t>i1</a:t>
            </a:r>
            <a:r>
              <a:rPr lang="en-US" altLang="zh-CN" dirty="0"/>
              <a:t>,b</a:t>
            </a:r>
            <a:r>
              <a:rPr lang="en-US" altLang="zh-CN" baseline="-25000" dirty="0"/>
              <a:t>i2</a:t>
            </a:r>
            <a:r>
              <a:rPr lang="en-US" altLang="zh-CN" dirty="0"/>
              <a:t>,…,</a:t>
            </a:r>
            <a:r>
              <a:rPr lang="en-US" altLang="zh-CN" dirty="0" err="1"/>
              <a:t>b</a:t>
            </a:r>
            <a:r>
              <a:rPr lang="en-US" altLang="zh-CN" baseline="-25000" dirty="0" err="1"/>
              <a:t>ik</a:t>
            </a:r>
            <a:r>
              <a:rPr lang="en-US" altLang="zh-CN" dirty="0"/>
              <a:t>], {L, R, N}&gt;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一次需要扫描一个单元的多道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例</a:t>
            </a:r>
            <a:r>
              <a:rPr lang="en-US" altLang="zh-CN" dirty="0"/>
              <a:t>6.24 </a:t>
            </a:r>
            <a:r>
              <a:rPr lang="zh-CN" altLang="en-US" dirty="0"/>
              <a:t>三道</a:t>
            </a:r>
            <a:r>
              <a:rPr lang="en-US" altLang="zh-CN" dirty="0"/>
              <a:t>TM</a:t>
            </a:r>
            <a:r>
              <a:rPr lang="zh-CN" altLang="en-US" dirty="0"/>
              <a:t>进行二进制数加法运算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考虑</a:t>
            </a:r>
            <a:r>
              <a:rPr lang="en-US" altLang="zh-CN" dirty="0"/>
              <a:t>3</a:t>
            </a:r>
            <a:r>
              <a:rPr lang="zh-CN" altLang="en-US" dirty="0"/>
              <a:t>个基本加法规则：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</a:rPr>
              <a:t>0+0=0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0+1=1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1+0=1</a:t>
            </a:r>
          </a:p>
          <a:p>
            <a:r>
              <a:rPr lang="zh-CN" altLang="en-US" dirty="0"/>
              <a:t>还需要考虑进位情况</a:t>
            </a:r>
            <a:r>
              <a:rPr lang="en-US" altLang="zh-CN" dirty="0"/>
              <a:t>(</a:t>
            </a:r>
            <a:r>
              <a:rPr lang="zh-CN" altLang="en-US" dirty="0"/>
              <a:t>全加器</a:t>
            </a:r>
            <a:r>
              <a:rPr lang="en-US" altLang="zh-CN" dirty="0"/>
              <a:t>)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1+1=10</a:t>
            </a:r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三道</a:t>
            </a:r>
            <a:r>
              <a:rPr lang="en-US" altLang="zh-CN" dirty="0"/>
              <a:t>TM</a:t>
            </a:r>
            <a:r>
              <a:rPr lang="zh-CN" altLang="en-US" dirty="0"/>
              <a:t>数据存放情况</a:t>
            </a:r>
          </a:p>
        </p:txBody>
      </p:sp>
      <p:sp>
        <p:nvSpPr>
          <p:cNvPr id="142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第一、二道存放两个操作数</a:t>
            </a:r>
            <a:endParaRPr lang="en-US" altLang="zh-CN" dirty="0"/>
          </a:p>
          <a:p>
            <a:r>
              <a:rPr lang="zh-CN" altLang="en-US" dirty="0"/>
              <a:t>第三道存放计算结果</a:t>
            </a:r>
            <a:endParaRPr lang="en-US" altLang="zh-CN" dirty="0"/>
          </a:p>
          <a:p>
            <a:r>
              <a:rPr lang="zh-CN" altLang="en-US" dirty="0"/>
              <a:t>前缀单元存放</a:t>
            </a:r>
            <a:r>
              <a:rPr lang="en-US" altLang="zh-CN" dirty="0"/>
              <a:t>B(</a:t>
            </a:r>
            <a:r>
              <a:rPr lang="zh-CN" altLang="en-US" dirty="0"/>
              <a:t>避免溢出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读写头初始化在最低位</a:t>
            </a:r>
            <a:r>
              <a:rPr lang="en-US" altLang="zh-CN" dirty="0"/>
              <a:t>(</a:t>
            </a:r>
            <a:r>
              <a:rPr lang="zh-CN" altLang="en-US" dirty="0"/>
              <a:t>最右端</a:t>
            </a:r>
            <a:r>
              <a:rPr lang="en-US" altLang="zh-CN" dirty="0"/>
              <a:t>)</a:t>
            </a:r>
            <a:r>
              <a:rPr lang="zh-CN" altLang="en-US" dirty="0"/>
              <a:t>单元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没有进位状态下加法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&lt;[q, 0], [0, 0, B], [q, 0], [0, 0, 0], L&gt; 0+0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&lt;[q, 0], [0, 1, B], [q, 0], [0, 1, 1], L&gt; 0+1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&lt;[q, 0], [1, 0, B], [q, 0], [1, 0, 1], L&gt; 1+0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&lt;[q, 0], [1, 1, B], [q, 1], [1, 1, 0], L&gt; 1+1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有进位状态下加法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zh-CN" dirty="0">
                <a:solidFill>
                  <a:schemeClr val="tx1"/>
                </a:solidFill>
              </a:rPr>
              <a:t>&lt;[q, 1], [0, 0, B], [q, 0], [0, 0, 1], L&gt;</a:t>
            </a:r>
          </a:p>
          <a:p>
            <a:r>
              <a:rPr lang="fr-FR" altLang="zh-CN" dirty="0">
                <a:solidFill>
                  <a:schemeClr val="tx1"/>
                </a:solidFill>
              </a:rPr>
              <a:t>&lt;[q, 1], [0, 1, B], [q, 1], [0, 1, 0], L&gt;</a:t>
            </a:r>
          </a:p>
          <a:p>
            <a:r>
              <a:rPr lang="fr-FR" altLang="zh-CN" dirty="0">
                <a:solidFill>
                  <a:schemeClr val="tx1"/>
                </a:solidFill>
              </a:rPr>
              <a:t>&lt;[q, 1], [1, 0, B], [q, 1], [1, 0, 0], L</a:t>
            </a:r>
            <a:r>
              <a:rPr lang="en-US" altLang="zh-CN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&lt;[q, 1], [1, 1, B], [q, 1], [1, 1, 1], L&gt;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两个数长度不一致</a:t>
            </a:r>
            <a:r>
              <a:rPr lang="en-US" altLang="zh-CN" dirty="0"/>
              <a:t>(</a:t>
            </a:r>
            <a:r>
              <a:rPr lang="zh-CN" altLang="en-US" dirty="0"/>
              <a:t>左端补充</a:t>
            </a:r>
            <a:r>
              <a:rPr lang="en-US" altLang="zh-CN" dirty="0"/>
              <a:t>B)</a:t>
            </a:r>
            <a:endParaRPr lang="zh-CN" altLang="en-US" dirty="0"/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&lt;[q, 0], [0, B, B], [q, 0], [0, B, 0],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&lt;[q, 0], [1, B, B], [q, 0], [1, B, 1],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&lt;[q, 0], [B, 0, B], [q, 0], [B, 0, 0],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&lt;[q, 0], [B, 1, B], [q, 0], [B, 1, 1], L&gt;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&lt;[q, 1], [0, B, B], [q, 0], [0, B, 1],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&lt;[q, 1], [1, B, B], [q, 1], [1, B, 0],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&lt;[q, 1], [B, 0, B], [q, 0], [B, 0, 1], L&gt;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&lt;[q, 1], [B, 1, B], [q, 1], [B, 1, 0], L&gt;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结束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zh-CN" dirty="0">
                <a:solidFill>
                  <a:schemeClr val="tx1"/>
                </a:solidFill>
              </a:rPr>
              <a:t>&lt;[q, 0], [B, B, B], END, [B, B, 0], N&gt;</a:t>
            </a:r>
          </a:p>
          <a:p>
            <a:r>
              <a:rPr lang="pt-BR" altLang="zh-CN" dirty="0">
                <a:solidFill>
                  <a:schemeClr val="tx1"/>
                </a:solidFill>
              </a:rPr>
              <a:t>&lt;[q, 1], [B, B, B], END, [B, B, 1], N&gt;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 smtClean="0"/>
              <a:t>6.25 </a:t>
            </a:r>
            <a:r>
              <a:rPr lang="zh-CN" altLang="en-US" dirty="0"/>
              <a:t>构造图灵机接收语言</a:t>
            </a:r>
          </a:p>
        </p:txBody>
      </p:sp>
      <p:sp>
        <p:nvSpPr>
          <p:cNvPr id="74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字母表为</a:t>
            </a:r>
            <a:r>
              <a:rPr lang="en-US" altLang="zh-CN" dirty="0">
                <a:solidFill>
                  <a:schemeClr val="tx1"/>
                </a:solidFill>
              </a:rPr>
              <a:t>{a}, </a:t>
            </a:r>
            <a:r>
              <a:rPr lang="zh-CN" altLang="en-US" dirty="0">
                <a:solidFill>
                  <a:schemeClr val="tx1"/>
                </a:solidFill>
              </a:rPr>
              <a:t>接收语言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L = {</a:t>
            </a:r>
            <a:r>
              <a:rPr lang="en-US" altLang="zh-CN" dirty="0" err="1">
                <a:solidFill>
                  <a:schemeClr val="tx1"/>
                </a:solidFill>
              </a:rPr>
              <a:t>a</a:t>
            </a:r>
            <a:r>
              <a:rPr lang="en-US" altLang="zh-CN" baseline="30000" dirty="0" err="1">
                <a:solidFill>
                  <a:schemeClr val="tx1"/>
                </a:solidFill>
              </a:rPr>
              <a:t>n</a:t>
            </a:r>
            <a:r>
              <a:rPr lang="en-US" altLang="zh-CN" dirty="0" err="1">
                <a:solidFill>
                  <a:schemeClr val="tx1"/>
                </a:solidFill>
              </a:rPr>
              <a:t>|n</a:t>
            </a:r>
            <a:r>
              <a:rPr lang="en-US" altLang="zh-CN" dirty="0">
                <a:solidFill>
                  <a:schemeClr val="tx1"/>
                </a:solidFill>
              </a:rPr>
              <a:t>&gt;=0, </a:t>
            </a:r>
            <a:r>
              <a:rPr lang="zh-CN" altLang="en-US" dirty="0">
                <a:solidFill>
                  <a:schemeClr val="tx1"/>
                </a:solidFill>
              </a:rPr>
              <a:t>且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为完全平方数</a:t>
            </a:r>
            <a:r>
              <a:rPr lang="en-US" altLang="zh-CN" dirty="0">
                <a:solidFill>
                  <a:schemeClr val="tx1"/>
                </a:solidFill>
              </a:rPr>
              <a:t>}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数学基础：</a:t>
            </a:r>
            <a:endParaRPr lang="en-US" altLang="zh-CN" dirty="0"/>
          </a:p>
          <a:p>
            <a:r>
              <a:rPr lang="en-US" altLang="zh-CN" b="1" dirty="0" smtClean="0">
                <a:solidFill>
                  <a:schemeClr val="tx1"/>
                </a:solidFill>
              </a:rPr>
              <a:t>(i+1)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2 </a:t>
            </a:r>
            <a:r>
              <a:rPr lang="en-US" altLang="zh-CN" b="1" dirty="0">
                <a:solidFill>
                  <a:schemeClr val="tx1"/>
                </a:solidFill>
              </a:rPr>
              <a:t>= </a:t>
            </a:r>
            <a:r>
              <a:rPr lang="en-US" altLang="zh-CN" b="1" dirty="0" smtClean="0">
                <a:solidFill>
                  <a:schemeClr val="tx1"/>
                </a:solidFill>
              </a:rPr>
              <a:t>i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2 </a:t>
            </a:r>
            <a:r>
              <a:rPr lang="en-US" altLang="zh-CN" b="1" dirty="0">
                <a:solidFill>
                  <a:schemeClr val="tx1"/>
                </a:solidFill>
              </a:rPr>
              <a:t>+ 2</a:t>
            </a:r>
            <a:r>
              <a:rPr lang="zh-CN" altLang="en-US" b="1" dirty="0" smtClean="0">
                <a:solidFill>
                  <a:schemeClr val="tx1"/>
                </a:solidFill>
              </a:rPr>
              <a:t>*</a:t>
            </a:r>
            <a:r>
              <a:rPr lang="en-US" altLang="zh-CN" b="1" dirty="0" err="1" smtClean="0">
                <a:solidFill>
                  <a:schemeClr val="tx1"/>
                </a:solidFill>
              </a:rPr>
              <a:t>i</a:t>
            </a:r>
            <a:r>
              <a:rPr lang="en-US" altLang="zh-CN" b="1" dirty="0" smtClean="0">
                <a:solidFill>
                  <a:schemeClr val="tx1"/>
                </a:solidFill>
              </a:rPr>
              <a:t> + 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</a:p>
          <a:p>
            <a:endParaRPr lang="en-US" altLang="zh-CN" dirty="0"/>
          </a:p>
          <a:p>
            <a:r>
              <a:rPr lang="zh-CN" altLang="en-US" dirty="0"/>
              <a:t>思路：</a:t>
            </a:r>
            <a:endParaRPr lang="en-US" altLang="zh-CN" dirty="0"/>
          </a:p>
          <a:p>
            <a:r>
              <a:rPr lang="zh-CN" altLang="en-US" dirty="0"/>
              <a:t>使用三道的图灵机，第一道存放输入串；</a:t>
            </a:r>
          </a:p>
          <a:p>
            <a:r>
              <a:rPr lang="zh-CN" altLang="en-US" dirty="0"/>
              <a:t>第二、三两道作为“运算器”使用：</a:t>
            </a:r>
            <a:endParaRPr lang="en-US" altLang="zh-CN" dirty="0"/>
          </a:p>
          <a:p>
            <a:r>
              <a:rPr lang="zh-CN" altLang="en-US" dirty="0"/>
              <a:t>第二道存放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i</a:t>
            </a:r>
            <a:r>
              <a:rPr lang="en-US" altLang="zh-CN" b="1" baseline="30000" dirty="0">
                <a:solidFill>
                  <a:schemeClr val="tx1"/>
                </a:solidFill>
              </a:rPr>
              <a:t>2 </a:t>
            </a:r>
            <a:r>
              <a:rPr lang="zh-CN" altLang="en-US" dirty="0"/>
              <a:t>个</a:t>
            </a:r>
            <a:r>
              <a:rPr lang="en-US" altLang="zh-CN" dirty="0"/>
              <a:t>a</a:t>
            </a:r>
          </a:p>
          <a:p>
            <a:r>
              <a:rPr lang="zh-CN" altLang="en-US" dirty="0"/>
              <a:t>第三道存放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2</a:t>
            </a:r>
            <a:r>
              <a:rPr lang="zh-CN" altLang="en-US" b="1" dirty="0">
                <a:solidFill>
                  <a:schemeClr val="tx1"/>
                </a:solidFill>
              </a:rPr>
              <a:t>*</a:t>
            </a:r>
            <a:r>
              <a:rPr lang="en-US" altLang="zh-CN" b="1" dirty="0">
                <a:solidFill>
                  <a:schemeClr val="tx1"/>
                </a:solidFill>
              </a:rPr>
              <a:t>i+1 </a:t>
            </a:r>
            <a:r>
              <a:rPr lang="zh-CN" altLang="en-US" dirty="0"/>
              <a:t>个</a:t>
            </a:r>
            <a:r>
              <a:rPr lang="en-US" altLang="zh-CN" dirty="0"/>
              <a:t>a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三道图灵机的初始化</a:t>
            </a:r>
          </a:p>
        </p:txBody>
      </p:sp>
      <p:sp>
        <p:nvSpPr>
          <p:cNvPr id="151556" name="Rectangle 5"/>
          <p:cNvSpPr>
            <a:spLocks noChangeArrowheads="1"/>
          </p:cNvSpPr>
          <p:nvPr/>
        </p:nvSpPr>
        <p:spPr bwMode="auto">
          <a:xfrm>
            <a:off x="0" y="2928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691680" y="3140968"/>
          <a:ext cx="5112567" cy="1348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8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80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80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80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80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80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49376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┣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…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3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┣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微软雅黑" panose="020B0503020204020204" charset="-122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…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3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┣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微软雅黑" panose="020B0503020204020204" charset="-122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…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2195736" y="4529639"/>
            <a:ext cx="720080" cy="915337"/>
            <a:chOff x="2195736" y="4529639"/>
            <a:chExt cx="720080" cy="915337"/>
          </a:xfrm>
        </p:grpSpPr>
        <p:sp>
          <p:nvSpPr>
            <p:cNvPr id="8" name="Rectangle 15"/>
            <p:cNvSpPr>
              <a:spLocks noChangeArrowheads="1"/>
            </p:cNvSpPr>
            <p:nvPr/>
          </p:nvSpPr>
          <p:spPr bwMode="ltGray">
            <a:xfrm>
              <a:off x="2195736" y="5013176"/>
              <a:ext cx="720080" cy="431800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None/>
              </a:pPr>
              <a:r>
                <a:rPr lang="en-US" altLang="zh-CN" sz="2400" dirty="0">
                  <a:solidFill>
                    <a:srgbClr val="0000CC"/>
                  </a:solidFill>
                </a:rPr>
                <a:t>FSC</a:t>
              </a:r>
              <a:endParaRPr lang="en-US" altLang="zh-CN" sz="2400" baseline="-25000" dirty="0">
                <a:solidFill>
                  <a:srgbClr val="0000CC"/>
                </a:solidFill>
              </a:endParaRPr>
            </a:p>
          </p:txBody>
        </p:sp>
        <p:sp>
          <p:nvSpPr>
            <p:cNvPr id="9" name="Line 16"/>
            <p:cNvSpPr>
              <a:spLocks noChangeShapeType="1"/>
            </p:cNvSpPr>
            <p:nvPr/>
          </p:nvSpPr>
          <p:spPr bwMode="ltGray">
            <a:xfrm flipV="1">
              <a:off x="2555578" y="4529639"/>
              <a:ext cx="0" cy="458136"/>
            </a:xfrm>
            <a:prstGeom prst="line">
              <a:avLst/>
            </a:prstGeom>
            <a:ln>
              <a:solidFill>
                <a:srgbClr val="0033CC"/>
              </a:solidFill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 smtClean="0"/>
              <a:t>6.1 </a:t>
            </a:r>
            <a:r>
              <a:rPr lang="zh-CN" altLang="en-US" dirty="0"/>
              <a:t>用</a:t>
            </a:r>
            <a:r>
              <a:rPr lang="en-US" altLang="zh-CN" dirty="0"/>
              <a:t>TM</a:t>
            </a:r>
            <a:r>
              <a:rPr lang="zh-CN" altLang="en-US" dirty="0"/>
              <a:t>接收语言</a:t>
            </a:r>
            <a:r>
              <a:rPr lang="en-US" altLang="zh-CN" dirty="0"/>
              <a:t>{a</a:t>
            </a:r>
            <a:r>
              <a:rPr lang="en-US" altLang="zh-CN" baseline="30000" dirty="0"/>
              <a:t>2n</a:t>
            </a:r>
            <a:r>
              <a:rPr lang="en-US" altLang="zh-CN" dirty="0"/>
              <a:t>|n≥0}</a:t>
            </a:r>
            <a:endParaRPr lang="zh-CN" altLang="en-US" dirty="0"/>
          </a:p>
        </p:txBody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2362200"/>
            <a:ext cx="8001000" cy="3946525"/>
          </a:xfrm>
        </p:spPr>
        <p:txBody>
          <a:bodyPr/>
          <a:lstStyle/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图灵机带上符号串为：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aaaB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图灵机初始处于状态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even, 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将要扫描第一个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则</a:t>
            </a:r>
            <a:endParaRPr lang="en-US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&lt;even, a, odd,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B, R&gt;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&lt;odd,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a, even,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B, R&gt;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&lt;odd,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B, odd,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B, R&gt; 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永不停机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&lt;even, B, accept, B, N&gt;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2000" dirty="0"/>
              <a:t>若带上</a:t>
            </a:r>
            <a:r>
              <a:rPr lang="en-US" altLang="zh-CN" sz="2000" dirty="0"/>
              <a:t>a</a:t>
            </a:r>
            <a:r>
              <a:rPr lang="zh-CN" altLang="en-US" sz="2000" dirty="0"/>
              <a:t>的个数为偶数</a:t>
            </a:r>
            <a:r>
              <a:rPr lang="en-US" altLang="zh-CN" sz="2000" dirty="0"/>
              <a:t>, </a:t>
            </a:r>
            <a:r>
              <a:rPr lang="zh-CN" altLang="en-US" sz="2000" dirty="0"/>
              <a:t>则图灵机经过多个动作后</a:t>
            </a:r>
            <a:r>
              <a:rPr lang="en-US" altLang="zh-CN" sz="2000" dirty="0"/>
              <a:t>, </a:t>
            </a:r>
            <a:r>
              <a:rPr lang="zh-CN" altLang="en-US" sz="2000" dirty="0"/>
              <a:t>处于接收状态</a:t>
            </a:r>
            <a:r>
              <a:rPr lang="en-US" altLang="zh-CN" sz="2000" dirty="0"/>
              <a:t>accept</a:t>
            </a:r>
            <a:r>
              <a:rPr lang="zh-CN" altLang="en-US" sz="2000" dirty="0"/>
              <a:t>；</a:t>
            </a:r>
            <a:r>
              <a:rPr lang="zh-CN" altLang="en-US" dirty="0"/>
              <a:t>若带上</a:t>
            </a:r>
            <a:r>
              <a:rPr lang="en-US" altLang="zh-CN" dirty="0"/>
              <a:t>a</a:t>
            </a:r>
            <a:r>
              <a:rPr lang="zh-CN" altLang="en-US" dirty="0"/>
              <a:t>的个数为奇数</a:t>
            </a:r>
            <a:r>
              <a:rPr lang="en-US" altLang="zh-CN" dirty="0"/>
              <a:t>, </a:t>
            </a:r>
            <a:r>
              <a:rPr lang="zh-CN" altLang="en-US" dirty="0"/>
              <a:t>图灵机将不会停机</a:t>
            </a:r>
            <a:r>
              <a:rPr lang="en-US" altLang="zh-CN" dirty="0"/>
              <a:t>, </a:t>
            </a:r>
            <a:r>
              <a:rPr lang="zh-CN" altLang="en-US" dirty="0"/>
              <a:t>这与其它的自动机不同</a:t>
            </a:r>
            <a:r>
              <a:rPr lang="en-US" altLang="zh-CN" dirty="0"/>
              <a:t>, </a:t>
            </a:r>
            <a:r>
              <a:rPr lang="zh-CN" altLang="en-US" dirty="0"/>
              <a:t>即图灵机可能</a:t>
            </a:r>
            <a:r>
              <a:rPr lang="zh-CN" altLang="en-US" dirty="0" smtClean="0"/>
              <a:t>会永不</a:t>
            </a:r>
            <a:r>
              <a:rPr lang="zh-CN" altLang="en-US" dirty="0"/>
              <a:t>停机。</a:t>
            </a:r>
          </a:p>
          <a:p>
            <a:endParaRPr lang="zh-CN" altLang="en-US" sz="2000" dirty="0"/>
          </a:p>
          <a:p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算法精神</a:t>
            </a:r>
          </a:p>
        </p:txBody>
      </p:sp>
      <p:sp>
        <p:nvSpPr>
          <p:cNvPr id="748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+mj-ea"/>
              <a:buAutoNum type="circleNumDbPlain"/>
            </a:pPr>
            <a:r>
              <a:rPr lang="en-US" altLang="zh-CN" dirty="0" err="1"/>
              <a:t>i</a:t>
            </a:r>
            <a:r>
              <a:rPr lang="en-US" altLang="zh-CN" dirty="0"/>
              <a:t>=0</a:t>
            </a:r>
            <a:r>
              <a:rPr lang="zh-CN" altLang="en-US" dirty="0"/>
              <a:t>开始，在第二道上放</a:t>
            </a:r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a</a:t>
            </a:r>
            <a:r>
              <a:rPr lang="zh-CN" altLang="en-US" dirty="0"/>
              <a:t>；</a:t>
            </a:r>
            <a:endParaRPr lang="en-US" altLang="zh-CN" dirty="0"/>
          </a:p>
          <a:p>
            <a:pPr marL="457200" indent="-457200" algn="l">
              <a:buFont typeface="+mj-ea"/>
              <a:buAutoNum type="circleNumDbPlain"/>
            </a:pPr>
            <a:r>
              <a:rPr lang="zh-CN" altLang="en-US" dirty="0"/>
              <a:t>比较第一道的</a:t>
            </a:r>
            <a:r>
              <a:rPr lang="en-US" altLang="zh-CN" dirty="0"/>
              <a:t>a</a:t>
            </a:r>
            <a:r>
              <a:rPr lang="zh-CN" altLang="en-US" dirty="0"/>
              <a:t>的个数等于第二道上</a:t>
            </a:r>
            <a:r>
              <a:rPr lang="en-US" altLang="zh-CN" dirty="0"/>
              <a:t>a</a:t>
            </a:r>
            <a:r>
              <a:rPr lang="zh-CN" altLang="en-US" dirty="0"/>
              <a:t>的个数</a:t>
            </a:r>
            <a:r>
              <a:rPr lang="en-US" altLang="zh-CN" dirty="0"/>
              <a:t>,</a:t>
            </a:r>
            <a:r>
              <a:rPr lang="zh-CN" altLang="en-US" dirty="0"/>
              <a:t>则接收；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比较第一道的</a:t>
            </a:r>
            <a:r>
              <a:rPr lang="en-US" altLang="zh-CN" dirty="0"/>
              <a:t>a</a:t>
            </a:r>
            <a:r>
              <a:rPr lang="zh-CN" altLang="en-US" dirty="0"/>
              <a:t>的个数小于第二道上</a:t>
            </a:r>
            <a:r>
              <a:rPr lang="en-US" altLang="zh-CN" dirty="0"/>
              <a:t>a</a:t>
            </a:r>
            <a:r>
              <a:rPr lang="zh-CN" altLang="en-US" dirty="0"/>
              <a:t>的个数</a:t>
            </a:r>
            <a:r>
              <a:rPr lang="en-US" altLang="zh-CN" dirty="0"/>
              <a:t>, </a:t>
            </a:r>
            <a:r>
              <a:rPr lang="zh-CN" altLang="en-US" dirty="0"/>
              <a:t>则拒绝；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比较第一道的</a:t>
            </a:r>
            <a:r>
              <a:rPr lang="en-US" altLang="zh-CN" dirty="0"/>
              <a:t>a</a:t>
            </a:r>
            <a:r>
              <a:rPr lang="zh-CN" altLang="en-US" dirty="0"/>
              <a:t>的个数大于第二道上</a:t>
            </a:r>
            <a:r>
              <a:rPr lang="en-US" altLang="zh-CN" dirty="0"/>
              <a:t>a</a:t>
            </a:r>
            <a:r>
              <a:rPr lang="zh-CN" altLang="en-US" dirty="0"/>
              <a:t>的个数</a:t>
            </a:r>
            <a:r>
              <a:rPr lang="en-US" altLang="zh-CN" dirty="0"/>
              <a:t>, </a:t>
            </a:r>
            <a:r>
              <a:rPr lang="zh-CN" altLang="en-US" dirty="0"/>
              <a:t>则转③；</a:t>
            </a:r>
            <a:endParaRPr lang="en-US" altLang="zh-CN" dirty="0"/>
          </a:p>
          <a:p>
            <a:pPr marL="457200" indent="-457200" algn="l">
              <a:buFont typeface="+mj-ea"/>
              <a:buAutoNum type="circleNumDbPlain"/>
            </a:pPr>
            <a:r>
              <a:rPr lang="zh-CN" altLang="en-US" dirty="0"/>
              <a:t>在第三道上设置</a:t>
            </a:r>
            <a:r>
              <a:rPr lang="en-US" altLang="zh-CN" dirty="0"/>
              <a:t>2</a:t>
            </a:r>
            <a:r>
              <a:rPr lang="en-GB" altLang="zh-CN" dirty="0"/>
              <a:t>*</a:t>
            </a:r>
            <a:r>
              <a:rPr lang="en-US" altLang="zh-CN" dirty="0"/>
              <a:t>i+1</a:t>
            </a:r>
            <a:r>
              <a:rPr lang="zh-CN" altLang="en-US" dirty="0"/>
              <a:t>个</a:t>
            </a:r>
            <a:r>
              <a:rPr lang="en-US" altLang="zh-CN" dirty="0"/>
              <a:t>a, </a:t>
            </a:r>
            <a:r>
              <a:rPr lang="zh-CN" altLang="en-US" dirty="0"/>
              <a:t>将第三道上的</a:t>
            </a:r>
            <a:r>
              <a:rPr lang="en-US" altLang="zh-CN" dirty="0"/>
              <a:t>a</a:t>
            </a:r>
            <a:r>
              <a:rPr lang="zh-CN" altLang="en-US" dirty="0"/>
              <a:t>加入到第二道上去形成</a:t>
            </a:r>
            <a:r>
              <a:rPr lang="en-US" altLang="zh-CN" dirty="0"/>
              <a:t>(i+1)</a:t>
            </a:r>
            <a:r>
              <a:rPr lang="en-US" altLang="zh-CN" baseline="30000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a</a:t>
            </a:r>
            <a:r>
              <a:rPr lang="zh-CN" altLang="en-US" dirty="0"/>
              <a:t>，跳转②。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算法实施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ClrTx/>
              <a:buFont typeface="+mj-ea"/>
              <a:buAutoNum type="circleNumDbPlain"/>
            </a:pPr>
            <a:r>
              <a:rPr lang="zh-CN" altLang="en-US" dirty="0" smtClean="0"/>
              <a:t>准备</a:t>
            </a:r>
            <a:r>
              <a:rPr lang="zh-CN" altLang="en-US" dirty="0"/>
              <a:t>工作：处理</a:t>
            </a:r>
            <a:r>
              <a:rPr lang="en-US" altLang="zh-CN" dirty="0" err="1"/>
              <a:t>i</a:t>
            </a:r>
            <a:r>
              <a:rPr lang="en-US" altLang="zh-CN" dirty="0"/>
              <a:t>=0(n=0)</a:t>
            </a:r>
            <a:r>
              <a:rPr lang="zh-CN" altLang="en-US" dirty="0"/>
              <a:t>、</a:t>
            </a:r>
            <a:r>
              <a:rPr lang="en-US" altLang="zh-CN" dirty="0" err="1"/>
              <a:t>i</a:t>
            </a:r>
            <a:r>
              <a:rPr lang="en-US" altLang="zh-CN" dirty="0"/>
              <a:t>=1(n=1)</a:t>
            </a:r>
            <a:r>
              <a:rPr lang="zh-CN" altLang="en-US" dirty="0"/>
              <a:t>的情况；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如未接收：</a:t>
            </a:r>
            <a:r>
              <a:rPr lang="zh-CN" altLang="zh-CN" dirty="0"/>
              <a:t>二</a:t>
            </a:r>
            <a:r>
              <a:rPr lang="zh-CN" altLang="zh-CN" dirty="0" smtClean="0"/>
              <a:t>道存</a:t>
            </a:r>
            <a:r>
              <a:rPr lang="en-US" altLang="zh-CN" dirty="0" err="1" smtClean="0"/>
              <a:t>aaaa</a:t>
            </a:r>
            <a:r>
              <a:rPr lang="zh-CN" altLang="en-US" dirty="0"/>
              <a:t>，</a:t>
            </a:r>
            <a:r>
              <a:rPr lang="zh-CN" altLang="zh-CN" dirty="0"/>
              <a:t>三</a:t>
            </a:r>
            <a:r>
              <a:rPr lang="zh-CN" altLang="zh-CN" dirty="0" smtClean="0"/>
              <a:t>道存</a:t>
            </a:r>
            <a:r>
              <a:rPr lang="en-US" altLang="zh-CN" dirty="0" err="1" smtClean="0"/>
              <a:t>aaa</a:t>
            </a:r>
            <a:r>
              <a:rPr lang="zh-CN" altLang="en-US" dirty="0"/>
              <a:t>；</a:t>
            </a:r>
            <a:r>
              <a:rPr lang="en-US" altLang="zh-CN" dirty="0"/>
              <a:t>       </a:t>
            </a:r>
            <a:endParaRPr lang="zh-CN" altLang="zh-CN" dirty="0"/>
          </a:p>
          <a:p>
            <a:pPr marL="457200" indent="-457200" algn="l">
              <a:buClrTx/>
              <a:buFont typeface="+mj-ea"/>
              <a:buAutoNum type="circleNumDbPlain"/>
            </a:pPr>
            <a:r>
              <a:rPr lang="zh-CN" altLang="zh-CN" dirty="0" smtClean="0">
                <a:solidFill>
                  <a:schemeClr val="tx1"/>
                </a:solidFill>
              </a:rPr>
              <a:t>二</a:t>
            </a:r>
            <a:r>
              <a:rPr lang="zh-CN" altLang="zh-CN" dirty="0">
                <a:solidFill>
                  <a:schemeClr val="tx1"/>
                </a:solidFill>
              </a:rPr>
              <a:t>道与一道的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zh-CN" dirty="0">
                <a:solidFill>
                  <a:schemeClr val="tx1"/>
                </a:solidFill>
              </a:rPr>
              <a:t>比较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zh-CN" altLang="zh-CN" dirty="0">
                <a:solidFill>
                  <a:schemeClr val="tx1"/>
                </a:solidFill>
              </a:rPr>
              <a:t>相等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zh-CN" dirty="0" smtClean="0">
                <a:solidFill>
                  <a:schemeClr val="tx1"/>
                </a:solidFill>
              </a:rPr>
              <a:t>接收；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zh-CN" dirty="0" smtClean="0">
                <a:solidFill>
                  <a:schemeClr val="tx1"/>
                </a:solidFill>
              </a:rPr>
              <a:t>二</a:t>
            </a:r>
            <a:r>
              <a:rPr lang="zh-CN" altLang="zh-CN" dirty="0">
                <a:solidFill>
                  <a:schemeClr val="tx1"/>
                </a:solidFill>
              </a:rPr>
              <a:t>道与一道的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zh-CN" dirty="0">
                <a:solidFill>
                  <a:schemeClr val="tx1"/>
                </a:solidFill>
              </a:rPr>
              <a:t>比较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zh-CN" altLang="zh-CN" dirty="0">
                <a:solidFill>
                  <a:schemeClr val="tx1"/>
                </a:solidFill>
              </a:rPr>
              <a:t>二道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zh-CN" dirty="0">
                <a:solidFill>
                  <a:schemeClr val="tx1"/>
                </a:solidFill>
              </a:rPr>
              <a:t>多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zh-CN" dirty="0">
                <a:solidFill>
                  <a:schemeClr val="tx1"/>
                </a:solidFill>
              </a:rPr>
              <a:t>拒绝；</a:t>
            </a: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zh-CN" altLang="zh-CN" dirty="0">
                <a:solidFill>
                  <a:schemeClr val="tx1"/>
                </a:solidFill>
              </a:rPr>
              <a:t>二道与一道的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zh-CN" dirty="0">
                <a:solidFill>
                  <a:schemeClr val="tx1"/>
                </a:solidFill>
              </a:rPr>
              <a:t>比较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zh-CN" altLang="zh-CN" dirty="0">
                <a:solidFill>
                  <a:schemeClr val="tx1"/>
                </a:solidFill>
              </a:rPr>
              <a:t>一道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zh-CN" dirty="0">
                <a:solidFill>
                  <a:schemeClr val="tx1"/>
                </a:solidFill>
              </a:rPr>
              <a:t>多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转③；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indent="-457200" algn="l">
              <a:buClrTx/>
              <a:buFont typeface="+mj-ea"/>
              <a:buAutoNum type="circleNumDbPlain"/>
            </a:pPr>
            <a:r>
              <a:rPr lang="zh-CN" altLang="zh-CN" dirty="0">
                <a:solidFill>
                  <a:schemeClr val="tx1"/>
                </a:solidFill>
              </a:rPr>
              <a:t>三道增加</a:t>
            </a:r>
            <a:r>
              <a:rPr lang="en-US" altLang="zh-CN" dirty="0">
                <a:solidFill>
                  <a:schemeClr val="tx1"/>
                </a:solidFill>
              </a:rPr>
              <a:t>aa</a:t>
            </a:r>
            <a:r>
              <a:rPr lang="zh-CN" altLang="en-US" dirty="0" smtClean="0">
                <a:solidFill>
                  <a:schemeClr val="tx1"/>
                </a:solidFill>
              </a:rPr>
              <a:t>；</a:t>
            </a:r>
            <a:r>
              <a:rPr lang="en-US" altLang="zh-CN" dirty="0"/>
              <a:t>/* </a:t>
            </a:r>
            <a:r>
              <a:rPr lang="zh-CN" altLang="en-US" dirty="0"/>
              <a:t>构造</a:t>
            </a:r>
            <a:r>
              <a:rPr lang="en-US" altLang="zh-CN" dirty="0"/>
              <a:t>2*i+1</a:t>
            </a:r>
            <a:r>
              <a:rPr lang="zh-CN" altLang="en-US" dirty="0"/>
              <a:t>个</a:t>
            </a:r>
            <a:r>
              <a:rPr lang="en-US" altLang="zh-CN" dirty="0"/>
              <a:t>a */</a:t>
            </a:r>
          </a:p>
          <a:p>
            <a:pPr marL="457200" indent="-457200" algn="l">
              <a:buClrTx/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</a:rPr>
              <a:t>将</a:t>
            </a:r>
            <a:r>
              <a:rPr lang="zh-CN" altLang="zh-CN" dirty="0">
                <a:solidFill>
                  <a:schemeClr val="tx1"/>
                </a:solidFill>
              </a:rPr>
              <a:t>三道的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zh-CN" dirty="0">
                <a:solidFill>
                  <a:schemeClr val="tx1"/>
                </a:solidFill>
              </a:rPr>
              <a:t>复制到二道；转</a:t>
            </a:r>
            <a:r>
              <a:rPr lang="zh-CN" altLang="en-US" dirty="0">
                <a:solidFill>
                  <a:schemeClr val="tx1"/>
                </a:solidFill>
              </a:rPr>
              <a:t>②</a:t>
            </a:r>
            <a:r>
              <a:rPr lang="zh-CN" altLang="en-US" dirty="0" smtClean="0">
                <a:solidFill>
                  <a:schemeClr val="tx1"/>
                </a:solidFill>
              </a:rPr>
              <a:t>。 </a:t>
            </a:r>
            <a:r>
              <a:rPr lang="en-US" altLang="zh-CN" dirty="0"/>
              <a:t>/* </a:t>
            </a:r>
            <a:r>
              <a:rPr lang="zh-CN" altLang="en-US" dirty="0"/>
              <a:t>构造</a:t>
            </a:r>
            <a:r>
              <a:rPr lang="en-US" altLang="zh-CN" dirty="0"/>
              <a:t>(i+1)</a:t>
            </a:r>
            <a:r>
              <a:rPr lang="en-US" altLang="zh-CN" baseline="30000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a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① 准备工作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chemeClr val="tx1"/>
                </a:solidFill>
              </a:rPr>
              <a:t>&lt;start, [B, B, B], accept, [B, B, B], N&gt; </a:t>
            </a:r>
            <a:r>
              <a:rPr lang="en-US" altLang="zh-CN" sz="1800" dirty="0" smtClean="0">
                <a:solidFill>
                  <a:schemeClr val="tx1"/>
                </a:solidFill>
              </a:rPr>
              <a:t>//</a:t>
            </a:r>
            <a:r>
              <a:rPr lang="en-US" altLang="zh-CN" sz="1800" dirty="0" err="1">
                <a:solidFill>
                  <a:schemeClr val="tx1"/>
                </a:solidFill>
              </a:rPr>
              <a:t>i</a:t>
            </a:r>
            <a:r>
              <a:rPr lang="en-US" altLang="zh-CN" sz="1800" dirty="0">
                <a:solidFill>
                  <a:schemeClr val="tx1"/>
                </a:solidFill>
              </a:rPr>
              <a:t>=0(n=0)</a:t>
            </a:r>
            <a:endParaRPr lang="zh-CN" altLang="zh-CN" sz="1800" dirty="0">
              <a:solidFill>
                <a:schemeClr val="tx1"/>
              </a:solidFill>
            </a:endParaRPr>
          </a:p>
          <a:p>
            <a:r>
              <a:rPr lang="en-US" altLang="zh-CN" sz="1800" dirty="0">
                <a:solidFill>
                  <a:schemeClr val="tx1"/>
                </a:solidFill>
              </a:rPr>
              <a:t>&lt;start, [a, B, B], aGE1,   [a, a, a], R&gt; //</a:t>
            </a:r>
            <a:r>
              <a:rPr lang="zh-CN" altLang="zh-CN" sz="1800" dirty="0">
                <a:solidFill>
                  <a:schemeClr val="tx1"/>
                </a:solidFill>
              </a:rPr>
              <a:t>二三</a:t>
            </a:r>
            <a:r>
              <a:rPr lang="zh-CN" altLang="zh-CN" sz="1800" dirty="0" smtClean="0">
                <a:solidFill>
                  <a:schemeClr val="tx1"/>
                </a:solidFill>
              </a:rPr>
              <a:t>道</a:t>
            </a:r>
            <a:r>
              <a:rPr lang="zh-CN" altLang="en-US" sz="1800" dirty="0" smtClean="0">
                <a:solidFill>
                  <a:schemeClr val="tx1"/>
                </a:solidFill>
              </a:rPr>
              <a:t>存</a:t>
            </a:r>
            <a:r>
              <a:rPr lang="en-US" altLang="zh-CN" sz="1800" dirty="0" smtClean="0">
                <a:solidFill>
                  <a:schemeClr val="tx1"/>
                </a:solidFill>
              </a:rPr>
              <a:t>a</a:t>
            </a:r>
            <a:endParaRPr lang="zh-CN" altLang="zh-CN" sz="1800" dirty="0">
              <a:solidFill>
                <a:schemeClr val="tx1"/>
              </a:solidFill>
            </a:endParaRPr>
          </a:p>
          <a:p>
            <a:r>
              <a:rPr lang="pt-BR" altLang="zh-CN" sz="1800" dirty="0">
                <a:solidFill>
                  <a:schemeClr val="tx1"/>
                </a:solidFill>
              </a:rPr>
              <a:t>&lt;aGE1,  [B</a:t>
            </a:r>
            <a:r>
              <a:rPr lang="en-US" altLang="zh-CN" sz="1800" dirty="0">
                <a:solidFill>
                  <a:schemeClr val="tx1"/>
                </a:solidFill>
              </a:rPr>
              <a:t>, </a:t>
            </a:r>
            <a:r>
              <a:rPr lang="pt-BR" altLang="zh-CN" sz="1800" dirty="0">
                <a:solidFill>
                  <a:schemeClr val="tx1"/>
                </a:solidFill>
              </a:rPr>
              <a:t>B</a:t>
            </a:r>
            <a:r>
              <a:rPr lang="en-US" altLang="zh-CN" sz="1800" dirty="0">
                <a:solidFill>
                  <a:schemeClr val="tx1"/>
                </a:solidFill>
              </a:rPr>
              <a:t>, </a:t>
            </a:r>
            <a:r>
              <a:rPr lang="pt-BR" altLang="zh-CN" sz="1800" dirty="0">
                <a:solidFill>
                  <a:schemeClr val="tx1"/>
                </a:solidFill>
              </a:rPr>
              <a:t>B], accept, [B, B, B], N&gt; </a:t>
            </a:r>
            <a:r>
              <a:rPr lang="en-US" altLang="zh-CN" sz="1800" dirty="0" smtClean="0">
                <a:solidFill>
                  <a:schemeClr val="tx1"/>
                </a:solidFill>
              </a:rPr>
              <a:t>//</a:t>
            </a:r>
            <a:r>
              <a:rPr lang="en-US" altLang="zh-CN" sz="1800" dirty="0" err="1">
                <a:solidFill>
                  <a:schemeClr val="tx1"/>
                </a:solidFill>
              </a:rPr>
              <a:t>i</a:t>
            </a:r>
            <a:r>
              <a:rPr lang="en-US" altLang="zh-CN" sz="1800" dirty="0">
                <a:solidFill>
                  <a:schemeClr val="tx1"/>
                </a:solidFill>
              </a:rPr>
              <a:t>=1(n=1)</a:t>
            </a:r>
            <a:endParaRPr lang="pt-BR" altLang="zh-CN" sz="1800" dirty="0">
              <a:solidFill>
                <a:schemeClr val="tx1"/>
              </a:solidFill>
            </a:endParaRPr>
          </a:p>
          <a:p>
            <a:r>
              <a:rPr lang="pt-BR" altLang="zh-CN" sz="1800" dirty="0">
                <a:solidFill>
                  <a:schemeClr val="tx1"/>
                </a:solidFill>
              </a:rPr>
              <a:t>&lt;aGE1,  [a, B, B], aGT1,   [a, a, a], R&gt; //</a:t>
            </a:r>
            <a:r>
              <a:rPr lang="zh-CN" altLang="zh-CN" sz="1800" dirty="0">
                <a:solidFill>
                  <a:schemeClr val="tx1"/>
                </a:solidFill>
              </a:rPr>
              <a:t>二三</a:t>
            </a:r>
            <a:r>
              <a:rPr lang="zh-CN" altLang="zh-CN" sz="1800" dirty="0" smtClean="0">
                <a:solidFill>
                  <a:schemeClr val="tx1"/>
                </a:solidFill>
              </a:rPr>
              <a:t>道</a:t>
            </a:r>
            <a:r>
              <a:rPr lang="zh-CN" altLang="en-US" sz="1800" dirty="0">
                <a:solidFill>
                  <a:schemeClr val="tx1"/>
                </a:solidFill>
              </a:rPr>
              <a:t>存</a:t>
            </a:r>
            <a:r>
              <a:rPr lang="en-US" altLang="zh-CN" sz="1800" dirty="0" smtClean="0">
                <a:solidFill>
                  <a:schemeClr val="tx1"/>
                </a:solidFill>
              </a:rPr>
              <a:t>aa</a:t>
            </a:r>
            <a:endParaRPr lang="zh-CN" altLang="zh-CN" sz="1800" dirty="0">
              <a:solidFill>
                <a:schemeClr val="tx1"/>
              </a:solidFill>
            </a:endParaRPr>
          </a:p>
          <a:p>
            <a:r>
              <a:rPr lang="pt-BR" altLang="zh-CN" sz="1800" dirty="0">
                <a:solidFill>
                  <a:schemeClr val="tx1"/>
                </a:solidFill>
              </a:rPr>
              <a:t>&lt;aGT1,  [</a:t>
            </a:r>
            <a:r>
              <a:rPr lang="pt-BR" altLang="zh-CN" sz="1800" i="1" dirty="0"/>
              <a:t>x</a:t>
            </a:r>
            <a:r>
              <a:rPr lang="pt-BR" altLang="zh-CN" sz="1800" dirty="0">
                <a:solidFill>
                  <a:schemeClr val="tx1"/>
                </a:solidFill>
              </a:rPr>
              <a:t>, B, B], a_3,    [</a:t>
            </a:r>
            <a:r>
              <a:rPr lang="pt-BR" altLang="zh-CN" sz="1800" i="1" dirty="0"/>
              <a:t>x</a:t>
            </a:r>
            <a:r>
              <a:rPr lang="pt-BR" altLang="zh-CN" sz="1800" dirty="0">
                <a:solidFill>
                  <a:schemeClr val="tx1"/>
                </a:solidFill>
              </a:rPr>
              <a:t>, a, a], R&gt; //</a:t>
            </a:r>
            <a:r>
              <a:rPr lang="zh-CN" altLang="zh-CN" sz="1800" dirty="0">
                <a:solidFill>
                  <a:schemeClr val="tx1"/>
                </a:solidFill>
              </a:rPr>
              <a:t>二三</a:t>
            </a:r>
            <a:r>
              <a:rPr lang="zh-CN" altLang="zh-CN" sz="1800" dirty="0" smtClean="0">
                <a:solidFill>
                  <a:schemeClr val="tx1"/>
                </a:solidFill>
              </a:rPr>
              <a:t>道</a:t>
            </a:r>
            <a:r>
              <a:rPr lang="zh-CN" altLang="en-US" sz="1800" dirty="0">
                <a:solidFill>
                  <a:schemeClr val="tx1"/>
                </a:solidFill>
              </a:rPr>
              <a:t>存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aaa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en-US" altLang="zh-CN" sz="1800" dirty="0">
                <a:solidFill>
                  <a:schemeClr val="tx1"/>
                </a:solidFill>
              </a:rPr>
              <a:t>&lt;a_3,   [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, B, B], 1_m_2_ready, [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, a, B], L</a:t>
            </a:r>
            <a:r>
              <a:rPr lang="en-US" altLang="zh-CN" sz="1800" dirty="0" smtClean="0">
                <a:solidFill>
                  <a:schemeClr val="tx1"/>
                </a:solidFill>
              </a:rPr>
              <a:t>&gt; //</a:t>
            </a:r>
            <a:r>
              <a:rPr lang="zh-CN" altLang="en-US" sz="1800" dirty="0">
                <a:solidFill>
                  <a:schemeClr val="tx1"/>
                </a:solidFill>
              </a:rPr>
              <a:t>二道</a:t>
            </a:r>
            <a:r>
              <a:rPr lang="zh-CN" altLang="en-US" sz="1800" dirty="0" smtClean="0">
                <a:solidFill>
                  <a:schemeClr val="tx1"/>
                </a:solidFill>
              </a:rPr>
              <a:t>存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aaaa</a:t>
            </a:r>
            <a:endParaRPr lang="zh-CN" altLang="zh-CN" sz="1800" dirty="0">
              <a:solidFill>
                <a:schemeClr val="tx1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619672" y="4509120"/>
          <a:ext cx="5112567" cy="1348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8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80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80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80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80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80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49376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┣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…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3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┣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微软雅黑" panose="020B0503020204020204" charset="-122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a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a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a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a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…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3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┣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微软雅黑" panose="020B0503020204020204" charset="-122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a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a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a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…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3851920" y="5851892"/>
            <a:ext cx="720080" cy="534767"/>
            <a:chOff x="2216152" y="4523218"/>
            <a:chExt cx="720080" cy="639643"/>
          </a:xfrm>
        </p:grpSpPr>
        <p:sp>
          <p:nvSpPr>
            <p:cNvPr id="6" name="Rectangle 15"/>
            <p:cNvSpPr>
              <a:spLocks noChangeArrowheads="1"/>
            </p:cNvSpPr>
            <p:nvPr/>
          </p:nvSpPr>
          <p:spPr bwMode="ltGray">
            <a:xfrm>
              <a:off x="2216152" y="4847276"/>
              <a:ext cx="720080" cy="315585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None/>
              </a:pPr>
              <a:r>
                <a:rPr lang="en-US" altLang="zh-CN" sz="1800" dirty="0">
                  <a:solidFill>
                    <a:srgbClr val="0000CC"/>
                  </a:solidFill>
                </a:rPr>
                <a:t>FSC</a:t>
              </a:r>
              <a:endParaRPr lang="en-US" altLang="zh-CN" sz="1800" baseline="-25000" dirty="0">
                <a:solidFill>
                  <a:srgbClr val="0000CC"/>
                </a:solidFill>
              </a:endParaRPr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ltGray">
            <a:xfrm flipH="1" flipV="1">
              <a:off x="2555578" y="4523218"/>
              <a:ext cx="0" cy="341645"/>
            </a:xfrm>
            <a:prstGeom prst="line">
              <a:avLst/>
            </a:prstGeom>
            <a:ln>
              <a:solidFill>
                <a:srgbClr val="0033CC"/>
              </a:solidFill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② </a:t>
            </a:r>
            <a:r>
              <a:rPr lang="zh-CN" altLang="zh-CN" dirty="0"/>
              <a:t>一道和二道进行比较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读头移动到最左端</a:t>
            </a:r>
            <a:endParaRPr lang="en-US" altLang="zh-CN" sz="1800" dirty="0"/>
          </a:p>
          <a:p>
            <a:r>
              <a:rPr lang="en-US" altLang="zh-CN" sz="1800" dirty="0">
                <a:solidFill>
                  <a:schemeClr val="tx1"/>
                </a:solidFill>
              </a:rPr>
              <a:t>&lt;1_m_2_ready, [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, a</a:t>
            </a:r>
            <a:r>
              <a:rPr lang="en-US" altLang="zh-CN" sz="1800">
                <a:solidFill>
                  <a:schemeClr val="tx1"/>
                </a:solidFill>
              </a:rPr>
              <a:t>, </a:t>
            </a:r>
            <a:r>
              <a:rPr lang="en-US" altLang="zh-CN" sz="1800" i="1" dirty="0"/>
              <a:t>y</a:t>
            </a:r>
            <a:r>
              <a:rPr lang="en-US" altLang="zh-CN" sz="1800" smtClean="0">
                <a:solidFill>
                  <a:schemeClr val="tx1"/>
                </a:solidFill>
              </a:rPr>
              <a:t>], </a:t>
            </a:r>
            <a:r>
              <a:rPr lang="en-US" altLang="zh-CN" sz="1800" dirty="0">
                <a:solidFill>
                  <a:schemeClr val="tx1"/>
                </a:solidFill>
              </a:rPr>
              <a:t>1_m_2_ready, [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, a</a:t>
            </a:r>
            <a:r>
              <a:rPr lang="en-US" altLang="zh-CN" sz="1800">
                <a:solidFill>
                  <a:schemeClr val="tx1"/>
                </a:solidFill>
              </a:rPr>
              <a:t>, </a:t>
            </a:r>
            <a:r>
              <a:rPr lang="en-US" altLang="zh-CN" sz="1800" i="1" dirty="0"/>
              <a:t>y</a:t>
            </a:r>
            <a:r>
              <a:rPr lang="en-US" altLang="zh-CN" sz="1800" smtClean="0">
                <a:solidFill>
                  <a:schemeClr val="tx1"/>
                </a:solidFill>
              </a:rPr>
              <a:t>], </a:t>
            </a:r>
            <a:r>
              <a:rPr lang="en-US" altLang="zh-CN" sz="1800" dirty="0">
                <a:solidFill>
                  <a:schemeClr val="tx1"/>
                </a:solidFill>
              </a:rPr>
              <a:t>L&gt;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&lt;1_m_2_ready, </a:t>
            </a:r>
            <a:r>
              <a:rPr lang="zh-CN" altLang="en-US" sz="1800" dirty="0">
                <a:solidFill>
                  <a:schemeClr val="tx1"/>
                </a:solidFill>
              </a:rPr>
              <a:t>├</a:t>
            </a:r>
            <a:r>
              <a:rPr lang="en-US" altLang="zh-CN" sz="1800" dirty="0">
                <a:solidFill>
                  <a:schemeClr val="tx1"/>
                </a:solidFill>
              </a:rPr>
              <a:t>, 1_m_2, </a:t>
            </a:r>
            <a:r>
              <a:rPr lang="zh-CN" altLang="en-US" sz="1800" dirty="0">
                <a:solidFill>
                  <a:schemeClr val="tx1"/>
                </a:solidFill>
              </a:rPr>
              <a:t>├</a:t>
            </a:r>
            <a:r>
              <a:rPr lang="en-US" altLang="zh-CN" sz="1800" dirty="0">
                <a:solidFill>
                  <a:schemeClr val="tx1"/>
                </a:solidFill>
              </a:rPr>
              <a:t>, R&gt;</a:t>
            </a:r>
          </a:p>
          <a:p>
            <a:endParaRPr lang="en-US" altLang="zh-CN" sz="1800" dirty="0"/>
          </a:p>
          <a:p>
            <a:r>
              <a:rPr lang="zh-CN" altLang="en-US" sz="1800" dirty="0"/>
              <a:t>从最左端开始作串的匹配比较</a:t>
            </a:r>
            <a:endParaRPr lang="en-US" altLang="zh-CN" sz="1800" dirty="0"/>
          </a:p>
          <a:p>
            <a:r>
              <a:rPr lang="en-US" altLang="zh-CN" sz="1800" dirty="0">
                <a:solidFill>
                  <a:schemeClr val="tx1"/>
                </a:solidFill>
              </a:rPr>
              <a:t>&lt;1_m_2, [a, a, 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],  1_m_2, [a, a, 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], R&gt; //</a:t>
            </a:r>
            <a:r>
              <a:rPr lang="zh-CN" altLang="en-US" sz="1800" dirty="0">
                <a:solidFill>
                  <a:schemeClr val="tx1"/>
                </a:solidFill>
              </a:rPr>
              <a:t>匹配右移</a:t>
            </a:r>
            <a:endParaRPr lang="zh-CN" altLang="zh-CN" sz="1800" dirty="0">
              <a:solidFill>
                <a:schemeClr val="tx1"/>
              </a:solidFill>
            </a:endParaRPr>
          </a:p>
          <a:p>
            <a:r>
              <a:rPr lang="en-US" altLang="zh-CN" sz="1800" dirty="0">
                <a:solidFill>
                  <a:schemeClr val="tx1"/>
                </a:solidFill>
              </a:rPr>
              <a:t>&lt;1_m_2, [B, a, 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], refuse, [B, a, 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], N&gt; //</a:t>
            </a:r>
            <a:r>
              <a:rPr lang="zh-CN" altLang="en-US" sz="1800" dirty="0">
                <a:solidFill>
                  <a:schemeClr val="tx1"/>
                </a:solidFill>
              </a:rPr>
              <a:t>一道少</a:t>
            </a:r>
            <a:r>
              <a:rPr lang="zh-CN" altLang="zh-CN" sz="1800" dirty="0">
                <a:solidFill>
                  <a:schemeClr val="tx1"/>
                </a:solidFill>
              </a:rPr>
              <a:t>二道多拒绝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&lt;1_m_2, [B, B, 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], accept, [B, B, 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], N&gt; //</a:t>
            </a:r>
            <a:r>
              <a:rPr lang="zh-CN" altLang="en-US" sz="1800" dirty="0">
                <a:solidFill>
                  <a:schemeClr val="tx1"/>
                </a:solidFill>
              </a:rPr>
              <a:t>一二道相等</a:t>
            </a:r>
            <a:r>
              <a:rPr lang="zh-CN" altLang="zh-CN" sz="1800" dirty="0">
                <a:solidFill>
                  <a:schemeClr val="tx1"/>
                </a:solidFill>
              </a:rPr>
              <a:t>接收</a:t>
            </a:r>
          </a:p>
          <a:p>
            <a:endParaRPr lang="en-US" altLang="zh-CN" sz="1800" dirty="0"/>
          </a:p>
          <a:p>
            <a:r>
              <a:rPr lang="zh-CN" altLang="en-US" sz="1800" dirty="0"/>
              <a:t>一道多</a:t>
            </a:r>
            <a:r>
              <a:rPr lang="zh-CN" altLang="zh-CN" sz="1800" dirty="0"/>
              <a:t>二道</a:t>
            </a:r>
            <a:r>
              <a:rPr lang="zh-CN" altLang="en-US" sz="1800" dirty="0"/>
              <a:t>少状态改变为三道串加入到二道中状态</a:t>
            </a:r>
            <a:endParaRPr lang="zh-CN" altLang="zh-CN" sz="1800" dirty="0"/>
          </a:p>
          <a:p>
            <a:r>
              <a:rPr lang="en-US" altLang="zh-CN" sz="1800" dirty="0">
                <a:solidFill>
                  <a:schemeClr val="tx1"/>
                </a:solidFill>
              </a:rPr>
              <a:t>&lt;1_m_2, [a, B, 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], 3_add_2a_ready,[a, B, 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],L&gt;</a:t>
            </a:r>
            <a:endParaRPr lang="zh-CN" altLang="zh-CN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③ </a:t>
            </a:r>
            <a:r>
              <a:rPr lang="zh-CN" altLang="zh-CN" dirty="0"/>
              <a:t>三道增加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aa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1440" y="2362200"/>
            <a:ext cx="8001000" cy="3947120"/>
          </a:xfrm>
        </p:spPr>
        <p:txBody>
          <a:bodyPr/>
          <a:lstStyle/>
          <a:p>
            <a:r>
              <a:rPr lang="zh-CN" altLang="en-US" sz="1800" dirty="0"/>
              <a:t>左移找到第三道最后的</a:t>
            </a:r>
            <a:r>
              <a:rPr lang="en-US" altLang="zh-CN" sz="1800" dirty="0"/>
              <a:t>a</a:t>
            </a:r>
            <a:r>
              <a:rPr lang="zh-CN" altLang="en-US" sz="1800" dirty="0"/>
              <a:t>，确定补</a:t>
            </a:r>
            <a:r>
              <a:rPr lang="en-US" altLang="zh-CN" sz="1800" dirty="0"/>
              <a:t>a</a:t>
            </a:r>
            <a:r>
              <a:rPr lang="zh-CN" altLang="en-US" sz="1800" dirty="0"/>
              <a:t>的位置</a:t>
            </a:r>
            <a:endParaRPr lang="zh-CN" altLang="zh-CN" sz="1800" dirty="0"/>
          </a:p>
          <a:p>
            <a:r>
              <a:rPr lang="en-US" altLang="zh-CN" sz="1800" dirty="0">
                <a:solidFill>
                  <a:schemeClr val="tx1"/>
                </a:solidFill>
              </a:rPr>
              <a:t>&lt;3_add_2a_ready, [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, </a:t>
            </a:r>
            <a:r>
              <a:rPr lang="en-US" altLang="zh-CN" sz="1800" i="1" dirty="0"/>
              <a:t>y</a:t>
            </a:r>
            <a:r>
              <a:rPr lang="en-US" altLang="zh-CN" sz="1800" dirty="0">
                <a:solidFill>
                  <a:schemeClr val="tx1"/>
                </a:solidFill>
              </a:rPr>
              <a:t>, B], 3_add_2a_ready, [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, </a:t>
            </a:r>
            <a:r>
              <a:rPr lang="en-US" altLang="zh-CN" sz="1800" i="1" dirty="0"/>
              <a:t>y</a:t>
            </a:r>
            <a:r>
              <a:rPr lang="en-US" altLang="zh-CN" sz="1800" dirty="0">
                <a:solidFill>
                  <a:schemeClr val="tx1"/>
                </a:solidFill>
              </a:rPr>
              <a:t>, B], L&gt;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&lt;3_add_2a_ready, [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, </a:t>
            </a:r>
            <a:r>
              <a:rPr lang="en-US" altLang="zh-CN" sz="1800" i="1" dirty="0"/>
              <a:t>y</a:t>
            </a:r>
            <a:r>
              <a:rPr lang="en-US" altLang="zh-CN" sz="1800" dirty="0">
                <a:solidFill>
                  <a:schemeClr val="tx1"/>
                </a:solidFill>
              </a:rPr>
              <a:t>, a], 3_add_1a, [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, </a:t>
            </a:r>
            <a:r>
              <a:rPr lang="en-US" altLang="zh-CN" sz="1800" i="1" dirty="0"/>
              <a:t>y</a:t>
            </a:r>
            <a:r>
              <a:rPr lang="en-US" altLang="zh-CN" sz="1800" dirty="0">
                <a:solidFill>
                  <a:schemeClr val="tx1"/>
                </a:solidFill>
              </a:rPr>
              <a:t>, a], R&gt;</a:t>
            </a:r>
            <a:endParaRPr lang="zh-CN" altLang="zh-CN" sz="1800" dirty="0">
              <a:solidFill>
                <a:schemeClr val="tx1"/>
              </a:solidFill>
            </a:endParaRPr>
          </a:p>
          <a:p>
            <a:endParaRPr lang="en-US" altLang="zh-CN" sz="1800" dirty="0"/>
          </a:p>
          <a:p>
            <a:r>
              <a:rPr lang="zh-CN" altLang="en-US" sz="1800" dirty="0"/>
              <a:t>连续增加</a:t>
            </a:r>
            <a:r>
              <a:rPr lang="en-US" altLang="zh-CN" sz="1800" dirty="0"/>
              <a:t>2</a:t>
            </a:r>
            <a:r>
              <a:rPr lang="zh-CN" altLang="en-US" sz="1800" dirty="0"/>
              <a:t>个</a:t>
            </a:r>
            <a:r>
              <a:rPr lang="en-US" altLang="zh-CN" sz="1800" dirty="0"/>
              <a:t>a</a:t>
            </a:r>
            <a:r>
              <a:rPr lang="zh-CN" altLang="en-US" sz="1800" dirty="0"/>
              <a:t>并改状态为串合并态</a:t>
            </a:r>
            <a:endParaRPr lang="en-US" altLang="zh-CN" sz="1800" dirty="0"/>
          </a:p>
          <a:p>
            <a:r>
              <a:rPr lang="en-US" altLang="zh-CN" sz="1800" dirty="0">
                <a:solidFill>
                  <a:schemeClr val="tx1"/>
                </a:solidFill>
              </a:rPr>
              <a:t>&lt;3_add_1a, [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, </a:t>
            </a:r>
            <a:r>
              <a:rPr lang="en-US" altLang="zh-CN" sz="1800" i="1" dirty="0"/>
              <a:t>y</a:t>
            </a:r>
            <a:r>
              <a:rPr lang="en-US" altLang="zh-CN" sz="1800" dirty="0">
                <a:solidFill>
                  <a:schemeClr val="tx1"/>
                </a:solidFill>
              </a:rPr>
              <a:t>, B], 3_add_2a, [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, </a:t>
            </a:r>
            <a:r>
              <a:rPr lang="en-US" altLang="zh-CN" sz="1800" i="1" dirty="0"/>
              <a:t>y</a:t>
            </a:r>
            <a:r>
              <a:rPr lang="en-US" altLang="zh-CN" sz="1800" dirty="0">
                <a:solidFill>
                  <a:schemeClr val="tx1"/>
                </a:solidFill>
              </a:rPr>
              <a:t>, a], R&gt;</a:t>
            </a:r>
            <a:endParaRPr lang="zh-CN" altLang="zh-CN" sz="1800" dirty="0">
              <a:solidFill>
                <a:schemeClr val="tx1"/>
              </a:solidFill>
            </a:endParaRPr>
          </a:p>
          <a:p>
            <a:r>
              <a:rPr lang="en-US" altLang="zh-CN" sz="1800" dirty="0">
                <a:solidFill>
                  <a:schemeClr val="tx1"/>
                </a:solidFill>
              </a:rPr>
              <a:t>&lt;3_add_2a, [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, </a:t>
            </a:r>
            <a:r>
              <a:rPr lang="en-US" altLang="zh-CN" sz="1800" i="1" dirty="0"/>
              <a:t>y</a:t>
            </a:r>
            <a:r>
              <a:rPr lang="en-US" altLang="zh-CN" sz="1800" dirty="0">
                <a:solidFill>
                  <a:schemeClr val="tx1"/>
                </a:solidFill>
              </a:rPr>
              <a:t>, B], 3_copy_2_ready, [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, </a:t>
            </a:r>
            <a:r>
              <a:rPr lang="en-US" altLang="zh-CN" sz="1800" i="1" dirty="0"/>
              <a:t>y</a:t>
            </a:r>
            <a:r>
              <a:rPr lang="en-US" altLang="zh-CN" sz="1800" dirty="0">
                <a:solidFill>
                  <a:schemeClr val="tx1"/>
                </a:solidFill>
              </a:rPr>
              <a:t>, a], L&gt;</a:t>
            </a:r>
          </a:p>
          <a:p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zh-CN" sz="1800" dirty="0"/>
              <a:t>左移到左端点</a:t>
            </a:r>
            <a:r>
              <a:rPr lang="zh-CN" altLang="en-US" sz="1800" dirty="0"/>
              <a:t>，状态跳至④三道向二道的串合并</a:t>
            </a:r>
            <a:endParaRPr lang="zh-CN" altLang="zh-CN" sz="1800" dirty="0"/>
          </a:p>
          <a:p>
            <a:r>
              <a:rPr lang="en-US" altLang="zh-CN" sz="1800" dirty="0">
                <a:solidFill>
                  <a:schemeClr val="tx1"/>
                </a:solidFill>
              </a:rPr>
              <a:t>&lt;3_copy_2_ready, [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, </a:t>
            </a:r>
            <a:r>
              <a:rPr lang="en-US" altLang="zh-CN" sz="1800" i="1" dirty="0"/>
              <a:t>y</a:t>
            </a:r>
            <a:r>
              <a:rPr lang="en-US" altLang="zh-CN" sz="1800" dirty="0">
                <a:solidFill>
                  <a:schemeClr val="tx1"/>
                </a:solidFill>
              </a:rPr>
              <a:t>, </a:t>
            </a:r>
            <a:r>
              <a:rPr lang="en-US" altLang="zh-CN" sz="1800" i="1" dirty="0"/>
              <a:t>z</a:t>
            </a:r>
            <a:r>
              <a:rPr lang="en-US" altLang="zh-CN" sz="1800" dirty="0">
                <a:solidFill>
                  <a:schemeClr val="tx1"/>
                </a:solidFill>
              </a:rPr>
              <a:t>], 3_copy_2_ready, [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, </a:t>
            </a:r>
            <a:r>
              <a:rPr lang="en-US" altLang="zh-CN" sz="1800" i="1" dirty="0"/>
              <a:t>y</a:t>
            </a:r>
            <a:r>
              <a:rPr lang="en-US" altLang="zh-CN" sz="1800" dirty="0">
                <a:solidFill>
                  <a:schemeClr val="tx1"/>
                </a:solidFill>
              </a:rPr>
              <a:t>, </a:t>
            </a:r>
            <a:r>
              <a:rPr lang="en-US" altLang="zh-CN" sz="1800" i="1" dirty="0"/>
              <a:t>z</a:t>
            </a:r>
            <a:r>
              <a:rPr lang="en-US" altLang="zh-CN" sz="1800" dirty="0">
                <a:solidFill>
                  <a:schemeClr val="tx1"/>
                </a:solidFill>
              </a:rPr>
              <a:t>], L&gt;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&lt;3_copy_2_ready, </a:t>
            </a:r>
            <a:r>
              <a:rPr lang="zh-CN" altLang="en-US" sz="1800" dirty="0">
                <a:solidFill>
                  <a:schemeClr val="tx1"/>
                </a:solidFill>
              </a:rPr>
              <a:t>├</a:t>
            </a:r>
            <a:r>
              <a:rPr lang="en-US" altLang="zh-CN" sz="1800" dirty="0">
                <a:solidFill>
                  <a:schemeClr val="tx1"/>
                </a:solidFill>
              </a:rPr>
              <a:t>, 3_copy_2, </a:t>
            </a:r>
            <a:r>
              <a:rPr lang="zh-CN" altLang="en-US" sz="1800" dirty="0">
                <a:solidFill>
                  <a:schemeClr val="tx1"/>
                </a:solidFill>
              </a:rPr>
              <a:t>├</a:t>
            </a:r>
            <a:r>
              <a:rPr lang="en-US" altLang="zh-CN" sz="1800" dirty="0">
                <a:solidFill>
                  <a:schemeClr val="tx1"/>
                </a:solidFill>
              </a:rPr>
              <a:t>, R&gt;</a:t>
            </a:r>
          </a:p>
          <a:p>
            <a:endParaRPr lang="zh-CN" altLang="zh-CN" sz="18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④ 将</a:t>
            </a:r>
            <a:r>
              <a:rPr lang="zh-CN" altLang="zh-CN" dirty="0"/>
              <a:t>三道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zh-CN" altLang="zh-CN" dirty="0"/>
              <a:t>复制到二道末尾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800" dirty="0"/>
              <a:t>三道</a:t>
            </a:r>
            <a:r>
              <a:rPr lang="zh-CN" altLang="en-US" sz="1800" dirty="0"/>
              <a:t>首</a:t>
            </a:r>
            <a:r>
              <a:rPr lang="en-US" altLang="zh-CN" sz="1800" dirty="0"/>
              <a:t>a</a:t>
            </a:r>
            <a:r>
              <a:rPr lang="zh-CN" altLang="zh-CN" sz="1800" dirty="0"/>
              <a:t>改为</a:t>
            </a:r>
            <a:r>
              <a:rPr lang="en-US" altLang="zh-CN" sz="1800" dirty="0"/>
              <a:t>b, </a:t>
            </a:r>
            <a:r>
              <a:rPr lang="zh-CN" altLang="zh-CN" sz="1800" dirty="0"/>
              <a:t>向右寻找二道末尾</a:t>
            </a:r>
            <a:r>
              <a:rPr lang="en-US" altLang="zh-CN" sz="1800" dirty="0"/>
              <a:t>B</a:t>
            </a:r>
            <a:endParaRPr lang="zh-CN" altLang="zh-CN" sz="1800" dirty="0"/>
          </a:p>
          <a:p>
            <a:r>
              <a:rPr lang="en-US" altLang="zh-CN" sz="1800" dirty="0">
                <a:solidFill>
                  <a:schemeClr val="tx1"/>
                </a:solidFill>
              </a:rPr>
              <a:t>&lt;3_copy_2, [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, a, a], </a:t>
            </a:r>
            <a:r>
              <a:rPr lang="en-US" altLang="zh-CN" sz="1800" i="1" dirty="0">
                <a:solidFill>
                  <a:schemeClr val="tx1"/>
                </a:solidFill>
              </a:rPr>
              <a:t>seek</a:t>
            </a:r>
            <a:r>
              <a:rPr lang="en-US" altLang="zh-CN" sz="1800" dirty="0">
                <a:solidFill>
                  <a:schemeClr val="tx1"/>
                </a:solidFill>
              </a:rPr>
              <a:t>_2_B, [</a:t>
            </a:r>
            <a:r>
              <a:rPr lang="en-US" altLang="zh-CN" sz="1800" i="1" dirty="0"/>
              <a:t>x</a:t>
            </a:r>
            <a:r>
              <a:rPr lang="en-US" altLang="zh-CN" sz="1800" dirty="0">
                <a:solidFill>
                  <a:schemeClr val="tx1"/>
                </a:solidFill>
              </a:rPr>
              <a:t>, a, b], R&gt;</a:t>
            </a:r>
            <a:endParaRPr lang="zh-CN" altLang="zh-CN" sz="1800" dirty="0">
              <a:solidFill>
                <a:schemeClr val="tx1"/>
              </a:solidFill>
            </a:endParaRPr>
          </a:p>
          <a:p>
            <a:r>
              <a:rPr lang="pl-PL" altLang="zh-CN" sz="1800" dirty="0">
                <a:solidFill>
                  <a:schemeClr val="tx1"/>
                </a:solidFill>
              </a:rPr>
              <a:t>&lt;seek_2_B, [</a:t>
            </a:r>
            <a:r>
              <a:rPr lang="pl-PL" altLang="zh-CN" sz="1800" i="1" dirty="0"/>
              <a:t>x</a:t>
            </a:r>
            <a:r>
              <a:rPr lang="pl-PL" altLang="zh-CN" sz="1800" dirty="0">
                <a:solidFill>
                  <a:schemeClr val="tx1"/>
                </a:solidFill>
              </a:rPr>
              <a:t>, a, </a:t>
            </a:r>
            <a:r>
              <a:rPr lang="pl-PL" altLang="zh-CN" sz="1800" i="1" dirty="0"/>
              <a:t>z</a:t>
            </a:r>
            <a:r>
              <a:rPr lang="pl-PL" altLang="zh-CN" sz="1800" dirty="0">
                <a:solidFill>
                  <a:schemeClr val="tx1"/>
                </a:solidFill>
              </a:rPr>
              <a:t>], seek_2_B, [</a:t>
            </a:r>
            <a:r>
              <a:rPr lang="pl-PL" altLang="zh-CN" sz="1800" i="1" dirty="0"/>
              <a:t>x</a:t>
            </a:r>
            <a:r>
              <a:rPr lang="pl-PL" altLang="zh-CN" sz="1800" dirty="0">
                <a:solidFill>
                  <a:schemeClr val="tx1"/>
                </a:solidFill>
              </a:rPr>
              <a:t>, a, </a:t>
            </a:r>
            <a:r>
              <a:rPr lang="pl-PL" altLang="zh-CN" sz="1800" i="1" dirty="0"/>
              <a:t>z</a:t>
            </a:r>
            <a:r>
              <a:rPr lang="pl-PL" altLang="zh-CN" sz="1800" dirty="0">
                <a:solidFill>
                  <a:schemeClr val="tx1"/>
                </a:solidFill>
              </a:rPr>
              <a:t>], R&gt;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pl-PL" altLang="zh-CN" sz="1800" dirty="0">
                <a:solidFill>
                  <a:schemeClr val="tx1"/>
                </a:solidFill>
              </a:rPr>
              <a:t>&lt;seek_2_B, [</a:t>
            </a:r>
            <a:r>
              <a:rPr lang="pl-PL" altLang="zh-CN" sz="1800" i="1" dirty="0"/>
              <a:t>x</a:t>
            </a:r>
            <a:r>
              <a:rPr lang="pl-PL" altLang="zh-CN" sz="1800" dirty="0">
                <a:solidFill>
                  <a:schemeClr val="tx1"/>
                </a:solidFill>
              </a:rPr>
              <a:t>, B, </a:t>
            </a:r>
            <a:r>
              <a:rPr lang="pl-PL" altLang="zh-CN" sz="1800" i="1" dirty="0"/>
              <a:t>z</a:t>
            </a:r>
            <a:r>
              <a:rPr lang="pl-PL" altLang="zh-CN" sz="1800" dirty="0">
                <a:solidFill>
                  <a:schemeClr val="tx1"/>
                </a:solidFill>
              </a:rPr>
              <a:t>], seek_3_b, [</a:t>
            </a:r>
            <a:r>
              <a:rPr lang="pl-PL" altLang="zh-CN" sz="1800" i="1" dirty="0"/>
              <a:t>x</a:t>
            </a:r>
            <a:r>
              <a:rPr lang="pl-PL" altLang="zh-CN" sz="1800" dirty="0">
                <a:solidFill>
                  <a:schemeClr val="tx1"/>
                </a:solidFill>
              </a:rPr>
              <a:t>, a, </a:t>
            </a:r>
            <a:r>
              <a:rPr lang="pl-PL" altLang="zh-CN" sz="1800" i="1" dirty="0"/>
              <a:t>z</a:t>
            </a:r>
            <a:r>
              <a:rPr lang="pl-PL" altLang="zh-CN" sz="1800" dirty="0">
                <a:solidFill>
                  <a:schemeClr val="tx1"/>
                </a:solidFill>
              </a:rPr>
              <a:t>], L&gt;</a:t>
            </a:r>
            <a:endParaRPr lang="zh-CN" altLang="zh-CN" sz="1800" dirty="0">
              <a:solidFill>
                <a:schemeClr val="tx1"/>
              </a:solidFill>
            </a:endParaRPr>
          </a:p>
          <a:p>
            <a:r>
              <a:rPr lang="zh-CN" altLang="en-US" sz="1800" dirty="0"/>
              <a:t>二道</a:t>
            </a:r>
            <a:r>
              <a:rPr lang="zh-CN" altLang="zh-CN" sz="1800" dirty="0"/>
              <a:t>复制</a:t>
            </a:r>
            <a:r>
              <a:rPr lang="pl-PL" altLang="zh-CN" sz="1800" dirty="0"/>
              <a:t>1</a:t>
            </a:r>
            <a:r>
              <a:rPr lang="zh-CN" altLang="zh-CN" sz="1800" dirty="0"/>
              <a:t>个</a:t>
            </a:r>
            <a:r>
              <a:rPr lang="pl-PL" altLang="zh-CN" sz="1800" dirty="0"/>
              <a:t>a</a:t>
            </a:r>
            <a:r>
              <a:rPr lang="en-US" altLang="zh-CN" sz="1800" dirty="0"/>
              <a:t>, </a:t>
            </a:r>
            <a:r>
              <a:rPr lang="zh-CN" altLang="zh-CN" sz="1800" dirty="0"/>
              <a:t>向左寻找三道</a:t>
            </a:r>
            <a:r>
              <a:rPr lang="pl-PL" altLang="zh-CN" sz="1800" dirty="0"/>
              <a:t>b</a:t>
            </a:r>
            <a:endParaRPr lang="zh-CN" altLang="zh-CN" sz="1800" dirty="0"/>
          </a:p>
          <a:p>
            <a:r>
              <a:rPr lang="pl-PL" altLang="zh-CN" sz="1800" dirty="0">
                <a:solidFill>
                  <a:schemeClr val="tx1"/>
                </a:solidFill>
              </a:rPr>
              <a:t>&lt;seek_3_b, [</a:t>
            </a:r>
            <a:r>
              <a:rPr lang="pl-PL" altLang="zh-CN" sz="1800" i="1" dirty="0"/>
              <a:t>x</a:t>
            </a:r>
            <a:r>
              <a:rPr lang="pl-PL" altLang="zh-CN" sz="1800" dirty="0">
                <a:solidFill>
                  <a:schemeClr val="tx1"/>
                </a:solidFill>
              </a:rPr>
              <a:t>, a, B], seek_3_b, [</a:t>
            </a:r>
            <a:r>
              <a:rPr lang="pl-PL" altLang="zh-CN" sz="1800" i="1" dirty="0"/>
              <a:t>x</a:t>
            </a:r>
            <a:r>
              <a:rPr lang="pl-PL" altLang="zh-CN" sz="1800" dirty="0">
                <a:solidFill>
                  <a:schemeClr val="tx1"/>
                </a:solidFill>
              </a:rPr>
              <a:t>, a, B], L&gt;</a:t>
            </a:r>
            <a:r>
              <a:rPr lang="en-US" altLang="zh-CN" sz="1800" dirty="0">
                <a:solidFill>
                  <a:schemeClr val="tx1"/>
                </a:solidFill>
              </a:rPr>
              <a:t> //</a:t>
            </a:r>
            <a:r>
              <a:rPr lang="zh-CN" altLang="zh-CN" sz="1800" dirty="0">
                <a:solidFill>
                  <a:schemeClr val="tx1"/>
                </a:solidFill>
              </a:rPr>
              <a:t>跳过三</a:t>
            </a:r>
            <a:r>
              <a:rPr lang="zh-CN" altLang="en-US" sz="1800" dirty="0">
                <a:solidFill>
                  <a:schemeClr val="tx1"/>
                </a:solidFill>
              </a:rPr>
              <a:t>道</a:t>
            </a:r>
            <a:r>
              <a:rPr lang="pl-PL" altLang="zh-CN" sz="1800" dirty="0">
                <a:solidFill>
                  <a:schemeClr val="tx1"/>
                </a:solidFill>
              </a:rPr>
              <a:t>B</a:t>
            </a:r>
            <a:endParaRPr lang="zh-CN" altLang="zh-CN" sz="1800" dirty="0">
              <a:solidFill>
                <a:schemeClr val="tx1"/>
              </a:solidFill>
            </a:endParaRPr>
          </a:p>
          <a:p>
            <a:r>
              <a:rPr lang="pl-PL" altLang="zh-CN" sz="1800" dirty="0">
                <a:solidFill>
                  <a:schemeClr val="tx1"/>
                </a:solidFill>
              </a:rPr>
              <a:t>&lt;seek_3_b, [</a:t>
            </a:r>
            <a:r>
              <a:rPr lang="pl-PL" altLang="zh-CN" sz="1800" i="1" dirty="0"/>
              <a:t>x</a:t>
            </a:r>
            <a:r>
              <a:rPr lang="pl-PL" altLang="zh-CN" sz="1800" dirty="0">
                <a:solidFill>
                  <a:schemeClr val="tx1"/>
                </a:solidFill>
              </a:rPr>
              <a:t>, a, a], seek_3_b, [</a:t>
            </a:r>
            <a:r>
              <a:rPr lang="pl-PL" altLang="zh-CN" sz="1800" i="1" dirty="0"/>
              <a:t>x</a:t>
            </a:r>
            <a:r>
              <a:rPr lang="pl-PL" altLang="zh-CN" sz="1800" dirty="0">
                <a:solidFill>
                  <a:schemeClr val="tx1"/>
                </a:solidFill>
              </a:rPr>
              <a:t>, a, a], L&gt;</a:t>
            </a:r>
            <a:r>
              <a:rPr lang="en-US" altLang="zh-CN" sz="1800" dirty="0">
                <a:solidFill>
                  <a:schemeClr val="tx1"/>
                </a:solidFill>
              </a:rPr>
              <a:t> //</a:t>
            </a:r>
            <a:r>
              <a:rPr lang="zh-CN" altLang="zh-CN" sz="1800" dirty="0">
                <a:solidFill>
                  <a:schemeClr val="tx1"/>
                </a:solidFill>
              </a:rPr>
              <a:t>跳过三</a:t>
            </a:r>
            <a:r>
              <a:rPr lang="zh-CN" altLang="en-US" sz="1800" dirty="0">
                <a:solidFill>
                  <a:schemeClr val="tx1"/>
                </a:solidFill>
              </a:rPr>
              <a:t>道</a:t>
            </a:r>
            <a:r>
              <a:rPr lang="en-US" altLang="zh-CN" sz="1800" dirty="0">
                <a:solidFill>
                  <a:schemeClr val="tx1"/>
                </a:solidFill>
              </a:rPr>
              <a:t>a</a:t>
            </a:r>
            <a:endParaRPr lang="zh-CN" altLang="zh-CN" sz="1800" dirty="0">
              <a:solidFill>
                <a:schemeClr val="tx1"/>
              </a:solidFill>
            </a:endParaRPr>
          </a:p>
          <a:p>
            <a:r>
              <a:rPr lang="pl-PL" altLang="zh-CN" sz="1800" dirty="0">
                <a:solidFill>
                  <a:schemeClr val="tx1"/>
                </a:solidFill>
              </a:rPr>
              <a:t>&lt;seek_3_b, [</a:t>
            </a:r>
            <a:r>
              <a:rPr lang="pl-PL" altLang="zh-CN" sz="1800" i="1" dirty="0"/>
              <a:t>x</a:t>
            </a:r>
            <a:r>
              <a:rPr lang="pl-PL" altLang="zh-CN" sz="1800" dirty="0">
                <a:solidFill>
                  <a:schemeClr val="tx1"/>
                </a:solidFill>
              </a:rPr>
              <a:t>, a, b], seek_3_a, [</a:t>
            </a:r>
            <a:r>
              <a:rPr lang="pl-PL" altLang="zh-CN" sz="1800" i="1" dirty="0"/>
              <a:t>x</a:t>
            </a:r>
            <a:r>
              <a:rPr lang="pl-PL" altLang="zh-CN" sz="1800" dirty="0">
                <a:solidFill>
                  <a:schemeClr val="tx1"/>
                </a:solidFill>
              </a:rPr>
              <a:t>, a, a], R&gt;</a:t>
            </a:r>
            <a:r>
              <a:rPr lang="en-US" altLang="zh-CN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 smtClean="0">
                <a:solidFill>
                  <a:schemeClr val="tx1"/>
                </a:solidFill>
              </a:rPr>
              <a:t>//</a:t>
            </a:r>
            <a:r>
              <a:rPr lang="zh-CN" altLang="zh-CN" sz="1800" dirty="0" smtClean="0">
                <a:solidFill>
                  <a:schemeClr val="tx1"/>
                </a:solidFill>
              </a:rPr>
              <a:t>还原</a:t>
            </a:r>
            <a:r>
              <a:rPr lang="pl-PL" altLang="zh-CN" sz="1800" dirty="0">
                <a:solidFill>
                  <a:schemeClr val="tx1"/>
                </a:solidFill>
              </a:rPr>
              <a:t>b</a:t>
            </a:r>
            <a:r>
              <a:rPr lang="zh-CN" altLang="zh-CN" sz="1800" dirty="0">
                <a:solidFill>
                  <a:schemeClr val="tx1"/>
                </a:solidFill>
              </a:rPr>
              <a:t>为</a:t>
            </a:r>
            <a:r>
              <a:rPr lang="pl-PL" altLang="zh-CN" sz="1800" dirty="0">
                <a:solidFill>
                  <a:schemeClr val="tx1"/>
                </a:solidFill>
              </a:rPr>
              <a:t>a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zh-CN" sz="1800" dirty="0"/>
              <a:t>向右寻找三道是否还有</a:t>
            </a:r>
            <a:r>
              <a:rPr lang="pl-PL" altLang="zh-CN" sz="1800" dirty="0"/>
              <a:t>a</a:t>
            </a:r>
            <a:r>
              <a:rPr lang="zh-CN" altLang="zh-CN" sz="1800" dirty="0"/>
              <a:t>需要复制</a:t>
            </a:r>
            <a:endParaRPr lang="en-US" altLang="zh-CN" sz="1800" dirty="0"/>
          </a:p>
          <a:p>
            <a:r>
              <a:rPr lang="pl-PL" altLang="zh-CN" sz="1800" dirty="0">
                <a:solidFill>
                  <a:schemeClr val="tx1"/>
                </a:solidFill>
              </a:rPr>
              <a:t>&lt;seek_3_a,[</a:t>
            </a:r>
            <a:r>
              <a:rPr lang="pl-PL" altLang="zh-CN" sz="1800" i="1" dirty="0"/>
              <a:t>x</a:t>
            </a:r>
            <a:r>
              <a:rPr lang="pl-PL" altLang="zh-CN" sz="1800" dirty="0">
                <a:solidFill>
                  <a:schemeClr val="tx1"/>
                </a:solidFill>
              </a:rPr>
              <a:t>, a, a], </a:t>
            </a:r>
            <a:r>
              <a:rPr lang="en-US" altLang="zh-CN" sz="1800" dirty="0">
                <a:solidFill>
                  <a:schemeClr val="tx1"/>
                </a:solidFill>
              </a:rPr>
              <a:t>   </a:t>
            </a:r>
            <a:r>
              <a:rPr lang="pl-PL" altLang="zh-CN" sz="1800" dirty="0">
                <a:solidFill>
                  <a:schemeClr val="tx1"/>
                </a:solidFill>
              </a:rPr>
              <a:t>seek_2_B, [</a:t>
            </a:r>
            <a:r>
              <a:rPr lang="pl-PL" altLang="zh-CN" sz="1800" i="1" dirty="0"/>
              <a:t>x</a:t>
            </a:r>
            <a:r>
              <a:rPr lang="pl-PL" altLang="zh-CN" sz="1800" dirty="0">
                <a:solidFill>
                  <a:schemeClr val="tx1"/>
                </a:solidFill>
              </a:rPr>
              <a:t>, a, b], R&gt;</a:t>
            </a:r>
            <a:r>
              <a:rPr lang="en-US" altLang="zh-CN" sz="1800" dirty="0">
                <a:solidFill>
                  <a:schemeClr val="tx1"/>
                </a:solidFill>
              </a:rPr>
              <a:t>//</a:t>
            </a:r>
            <a:r>
              <a:rPr lang="zh-CN" altLang="zh-CN" sz="1800" dirty="0">
                <a:solidFill>
                  <a:schemeClr val="tx1"/>
                </a:solidFill>
              </a:rPr>
              <a:t>三道还有</a:t>
            </a:r>
            <a:r>
              <a:rPr lang="pl-PL" altLang="zh-CN" sz="1800" dirty="0">
                <a:solidFill>
                  <a:schemeClr val="tx1"/>
                </a:solidFill>
              </a:rPr>
              <a:t>a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pl-PL" altLang="zh-CN" sz="1800" dirty="0">
                <a:solidFill>
                  <a:schemeClr val="tx1"/>
                </a:solidFill>
              </a:rPr>
              <a:t>&lt;seek_3_a,[</a:t>
            </a:r>
            <a:r>
              <a:rPr lang="pl-PL" altLang="zh-CN" sz="1800" i="1" dirty="0"/>
              <a:t>x</a:t>
            </a:r>
            <a:r>
              <a:rPr lang="pl-PL" altLang="zh-CN" sz="1800" dirty="0">
                <a:solidFill>
                  <a:schemeClr val="tx1"/>
                </a:solidFill>
              </a:rPr>
              <a:t>, a, B], 1_m_2_ready, [</a:t>
            </a:r>
            <a:r>
              <a:rPr lang="pl-PL" altLang="zh-CN" sz="1800" i="1" dirty="0"/>
              <a:t>x</a:t>
            </a:r>
            <a:r>
              <a:rPr lang="pl-PL" altLang="zh-CN" sz="1800" dirty="0">
                <a:solidFill>
                  <a:schemeClr val="tx1"/>
                </a:solidFill>
              </a:rPr>
              <a:t>, a, B], L&gt;</a:t>
            </a:r>
            <a:r>
              <a:rPr lang="en-US" altLang="zh-CN" sz="1800" dirty="0">
                <a:solidFill>
                  <a:schemeClr val="tx1"/>
                </a:solidFill>
              </a:rPr>
              <a:t>//</a:t>
            </a:r>
            <a:r>
              <a:rPr lang="zh-CN" altLang="zh-CN" sz="1800" dirty="0">
                <a:solidFill>
                  <a:schemeClr val="tx1"/>
                </a:solidFill>
              </a:rPr>
              <a:t>三道</a:t>
            </a:r>
            <a:r>
              <a:rPr lang="zh-CN" altLang="en-US" sz="1800" dirty="0">
                <a:solidFill>
                  <a:schemeClr val="tx1"/>
                </a:solidFill>
              </a:rPr>
              <a:t>没</a:t>
            </a:r>
            <a:r>
              <a:rPr lang="zh-CN" altLang="zh-CN" sz="1800" dirty="0">
                <a:solidFill>
                  <a:schemeClr val="tx1"/>
                </a:solidFill>
              </a:rPr>
              <a:t>有</a:t>
            </a:r>
            <a:r>
              <a:rPr lang="pl-PL" altLang="zh-CN" sz="1800" dirty="0">
                <a:solidFill>
                  <a:schemeClr val="tx1"/>
                </a:solidFill>
              </a:rPr>
              <a:t>a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zh-CN" sz="1800" dirty="0"/>
              <a:t>三道</a:t>
            </a:r>
            <a:r>
              <a:rPr lang="zh-CN" altLang="en-US" sz="1800" dirty="0"/>
              <a:t>没</a:t>
            </a:r>
            <a:r>
              <a:rPr lang="zh-CN" altLang="zh-CN" sz="1800" dirty="0"/>
              <a:t>有</a:t>
            </a:r>
            <a:r>
              <a:rPr lang="pl-PL" altLang="zh-CN" sz="1800" dirty="0"/>
              <a:t>a</a:t>
            </a:r>
            <a:r>
              <a:rPr lang="zh-CN" altLang="en-US" sz="1800" dirty="0"/>
              <a:t>，则状态跳转至②一道二道进行比较</a:t>
            </a:r>
            <a:endParaRPr lang="zh-CN" altLang="zh-CN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6.3.5 </a:t>
            </a:r>
            <a:r>
              <a:rPr lang="zh-CN" altLang="en-US" dirty="0"/>
              <a:t>图灵机的查讫技术</a:t>
            </a:r>
          </a:p>
        </p:txBody>
      </p:sp>
      <p:sp>
        <p:nvSpPr>
          <p:cNvPr id="772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TM</a:t>
            </a:r>
            <a:r>
              <a:rPr lang="zh-CN" altLang="en-US" dirty="0"/>
              <a:t>的工作中，有时需要对已经扫描过的符号进行检查</a:t>
            </a:r>
            <a:r>
              <a:rPr lang="zh-CN" altLang="en-US" dirty="0" smtClean="0"/>
              <a:t>。为了</a:t>
            </a:r>
            <a:r>
              <a:rPr lang="zh-CN" altLang="en-US" dirty="0"/>
              <a:t>区分带上的某个符号是否已检查过，可以使用查讫符号“√”进行</a:t>
            </a:r>
            <a:r>
              <a:rPr lang="zh-CN" altLang="en-US" dirty="0" smtClean="0"/>
              <a:t>标记。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需要</a:t>
            </a:r>
            <a:r>
              <a:rPr lang="zh-CN" altLang="en-US" dirty="0"/>
              <a:t>使用多道技术存储查讫</a:t>
            </a:r>
            <a:r>
              <a:rPr lang="zh-CN" altLang="en-US" dirty="0" smtClean="0"/>
              <a:t>符号“√”。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初始时，</a:t>
            </a:r>
            <a:r>
              <a:rPr lang="zh-CN" altLang="en-US" dirty="0" smtClean="0"/>
              <a:t>所有符号的检查标记都记为“</a:t>
            </a:r>
            <a:r>
              <a:rPr lang="en-US" altLang="zh-CN" dirty="0"/>
              <a:t>B</a:t>
            </a:r>
            <a:r>
              <a:rPr lang="zh-CN" altLang="en-US" dirty="0" smtClean="0"/>
              <a:t>”。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 smtClean="0"/>
              <a:t>6.27 </a:t>
            </a:r>
            <a:r>
              <a:rPr lang="zh-CN" altLang="en-US" dirty="0"/>
              <a:t>构造图灵机接收语言</a:t>
            </a:r>
          </a:p>
        </p:txBody>
      </p:sp>
      <p:sp>
        <p:nvSpPr>
          <p:cNvPr id="74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构造图灵机，接收</a:t>
            </a:r>
            <a:r>
              <a:rPr lang="zh-CN" altLang="en-US" dirty="0">
                <a:solidFill>
                  <a:schemeClr val="tx1"/>
                </a:solidFill>
              </a:rPr>
              <a:t>语言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altLang="zh-CN" dirty="0" smtClean="0">
                <a:solidFill>
                  <a:schemeClr val="tx1"/>
                </a:solidFill>
              </a:rPr>
              <a:t>L = </a:t>
            </a:r>
            <a:r>
              <a:rPr lang="en-US" altLang="zh-CN" b="1" dirty="0" smtClean="0"/>
              <a:t>{</a:t>
            </a:r>
            <a:r>
              <a:rPr lang="en-US" altLang="zh-CN" b="1" dirty="0">
                <a:solidFill>
                  <a:srgbClr val="000000"/>
                </a:solidFill>
              </a:rPr>
              <a:t>w</a:t>
            </a:r>
            <a:r>
              <a:rPr lang="en-US" altLang="zh-CN" b="1" baseline="-25000" dirty="0">
                <a:solidFill>
                  <a:srgbClr val="000000"/>
                </a:solidFill>
              </a:rPr>
              <a:t>1</a:t>
            </a:r>
            <a:r>
              <a:rPr lang="en-US" altLang="zh-CN" b="1" dirty="0">
                <a:solidFill>
                  <a:srgbClr val="000000"/>
                </a:solidFill>
              </a:rPr>
              <a:t>2w</a:t>
            </a:r>
            <a:r>
              <a:rPr lang="en-US" altLang="zh-CN" b="1" baseline="-25000" dirty="0">
                <a:solidFill>
                  <a:srgbClr val="000000"/>
                </a:solidFill>
              </a:rPr>
              <a:t>2</a:t>
            </a:r>
            <a:r>
              <a:rPr lang="en-US" altLang="zh-CN" b="1" dirty="0"/>
              <a:t>|</a:t>
            </a:r>
            <a:r>
              <a:rPr lang="en-US" altLang="zh-CN" b="1" dirty="0">
                <a:solidFill>
                  <a:srgbClr val="000000"/>
                </a:solidFill>
              </a:rPr>
              <a:t>w</a:t>
            </a:r>
            <a:r>
              <a:rPr lang="en-US" altLang="zh-CN" b="1" baseline="-25000" dirty="0">
                <a:solidFill>
                  <a:srgbClr val="000000"/>
                </a:solidFill>
              </a:rPr>
              <a:t>1</a:t>
            </a:r>
            <a:r>
              <a:rPr lang="en-US" altLang="zh-CN" b="1" dirty="0">
                <a:solidFill>
                  <a:srgbClr val="000000"/>
                </a:solidFill>
              </a:rPr>
              <a:t>,w</a:t>
            </a:r>
            <a:r>
              <a:rPr lang="en-US" altLang="zh-CN" b="1" baseline="-25000" dirty="0">
                <a:solidFill>
                  <a:srgbClr val="000000"/>
                </a:solidFill>
              </a:rPr>
              <a:t>2</a:t>
            </a:r>
            <a:r>
              <a:rPr lang="en-US" altLang="zh-CN" b="1" dirty="0"/>
              <a:t>∈{0</a:t>
            </a:r>
            <a:r>
              <a:rPr lang="zh-CN" altLang="en-US" b="1" dirty="0"/>
              <a:t>，</a:t>
            </a:r>
            <a:r>
              <a:rPr lang="en-US" altLang="zh-CN" b="1" dirty="0"/>
              <a:t>1</a:t>
            </a:r>
            <a:r>
              <a:rPr lang="en-US" altLang="zh-CN" b="1" dirty="0" smtClean="0"/>
              <a:t>}</a:t>
            </a:r>
            <a:r>
              <a:rPr lang="en-US" altLang="zh-CN" b="1" baseline="30000" dirty="0" smtClean="0"/>
              <a:t>+</a:t>
            </a:r>
            <a:r>
              <a:rPr lang="en-US" altLang="zh-CN" b="1" dirty="0" smtClean="0"/>
              <a:t>, </a:t>
            </a:r>
            <a:r>
              <a:rPr lang="zh-CN" altLang="en-US" b="1" dirty="0" smtClean="0"/>
              <a:t>且</a:t>
            </a:r>
            <a:r>
              <a:rPr lang="en-US" altLang="zh-CN" b="1" dirty="0">
                <a:solidFill>
                  <a:srgbClr val="000000"/>
                </a:solidFill>
              </a:rPr>
              <a:t>w</a:t>
            </a:r>
            <a:r>
              <a:rPr lang="en-US" altLang="zh-CN" b="1" baseline="-25000" dirty="0">
                <a:solidFill>
                  <a:srgbClr val="000000"/>
                </a:solidFill>
              </a:rPr>
              <a:t>1</a:t>
            </a:r>
            <a:r>
              <a:rPr lang="en-US" altLang="zh-CN" b="1" dirty="0">
                <a:solidFill>
                  <a:srgbClr val="000000"/>
                </a:solidFill>
              </a:rPr>
              <a:t>=w</a:t>
            </a:r>
            <a:r>
              <a:rPr lang="en-US" altLang="zh-CN" b="1" baseline="-25000" dirty="0">
                <a:solidFill>
                  <a:srgbClr val="000000"/>
                </a:solidFill>
              </a:rPr>
              <a:t>2</a:t>
            </a:r>
            <a:r>
              <a:rPr lang="en-US" altLang="zh-CN" b="1" dirty="0"/>
              <a:t>}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/>
              <a:t>分析：</a:t>
            </a:r>
            <a:endParaRPr lang="en-US" altLang="zh-CN" dirty="0"/>
          </a:p>
          <a:p>
            <a:r>
              <a:rPr lang="zh-CN" altLang="en-US" dirty="0"/>
              <a:t>依次比较</a:t>
            </a:r>
            <a:r>
              <a:rPr lang="en-US" altLang="zh-CN" dirty="0"/>
              <a:t>2</a:t>
            </a:r>
            <a:r>
              <a:rPr lang="zh-CN" altLang="en-US" dirty="0"/>
              <a:t>前后的符号</a:t>
            </a:r>
          </a:p>
          <a:p>
            <a:r>
              <a:rPr lang="zh-CN" altLang="en-US" dirty="0" smtClean="0"/>
              <a:t>将</a:t>
            </a:r>
            <a:r>
              <a:rPr lang="zh-CN" altLang="en-US" dirty="0"/>
              <a:t>带分成两条道</a:t>
            </a:r>
          </a:p>
          <a:p>
            <a:r>
              <a:rPr lang="zh-CN" altLang="en-US" dirty="0" smtClean="0"/>
              <a:t>第一</a:t>
            </a:r>
            <a:r>
              <a:rPr lang="zh-CN" altLang="en-US" dirty="0"/>
              <a:t>条道上存放输入符号串</a:t>
            </a:r>
          </a:p>
          <a:p>
            <a:r>
              <a:rPr lang="zh-CN" altLang="en-US" dirty="0" smtClean="0"/>
              <a:t>第二</a:t>
            </a:r>
            <a:r>
              <a:rPr lang="zh-CN" altLang="en-US" dirty="0"/>
              <a:t>条道上存放检查标记。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57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4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初始时，输入带上的符号情况为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比较</a:t>
            </a:r>
            <a:r>
              <a:rPr lang="zh-CN" altLang="en-US" dirty="0"/>
              <a:t>时</a:t>
            </a:r>
            <a:r>
              <a:rPr lang="zh-CN" altLang="en-US" dirty="0" smtClean="0"/>
              <a:t>，使用</a:t>
            </a:r>
            <a:r>
              <a:rPr lang="zh-CN" altLang="en-US" dirty="0"/>
              <a:t>存储技术，将</a:t>
            </a:r>
            <a:r>
              <a:rPr lang="en-US" altLang="zh-CN" dirty="0"/>
              <a:t>2</a:t>
            </a:r>
            <a:r>
              <a:rPr lang="zh-CN" altLang="en-US" dirty="0"/>
              <a:t>前面的待比较符号存储，再与</a:t>
            </a:r>
            <a:r>
              <a:rPr lang="en-US" altLang="zh-CN" dirty="0"/>
              <a:t>2</a:t>
            </a:r>
            <a:r>
              <a:rPr lang="zh-CN" altLang="en-US" dirty="0"/>
              <a:t>后面相应位置的符号进行比较。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633997"/>
              </p:ext>
            </p:extLst>
          </p:nvPr>
        </p:nvGraphicFramePr>
        <p:xfrm>
          <a:off x="1518404" y="2924944"/>
          <a:ext cx="6048672" cy="89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13376727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3471999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362543909"/>
                    </a:ext>
                  </a:extLst>
                </a:gridCol>
              </a:tblGrid>
              <a:tr h="449376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┣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US" altLang="zh-CN" sz="2000" b="1" baseline="-25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000" b="1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US" altLang="zh-CN" sz="2000" b="1" baseline="-25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…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US" altLang="zh-CN" sz="2000" b="1" baseline="-25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  <a:r>
                        <a:rPr lang="en-US" altLang="zh-CN" sz="2000" b="1" baseline="-25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000" b="1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  <a:r>
                        <a:rPr lang="en-US" altLang="zh-CN" sz="2000" b="1" baseline="-25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…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  <a:r>
                        <a:rPr lang="en-US" altLang="zh-CN" sz="2000" b="1" baseline="-250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…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3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┣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微软雅黑" panose="020B0503020204020204" charset="-122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…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…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…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1907704" y="3881815"/>
            <a:ext cx="720080" cy="915337"/>
            <a:chOff x="2195736" y="4529639"/>
            <a:chExt cx="720080" cy="915337"/>
          </a:xfrm>
        </p:grpSpPr>
        <p:sp>
          <p:nvSpPr>
            <p:cNvPr id="6" name="Rectangle 15"/>
            <p:cNvSpPr>
              <a:spLocks noChangeArrowheads="1"/>
            </p:cNvSpPr>
            <p:nvPr/>
          </p:nvSpPr>
          <p:spPr bwMode="ltGray">
            <a:xfrm>
              <a:off x="2195736" y="5013176"/>
              <a:ext cx="720080" cy="431800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None/>
              </a:pPr>
              <a:r>
                <a:rPr lang="en-US" altLang="zh-CN" sz="2400" dirty="0">
                  <a:solidFill>
                    <a:srgbClr val="0000CC"/>
                  </a:solidFill>
                </a:rPr>
                <a:t>FSC</a:t>
              </a:r>
              <a:endParaRPr lang="en-US" altLang="zh-CN" sz="2400" baseline="-25000" dirty="0">
                <a:solidFill>
                  <a:srgbClr val="0000CC"/>
                </a:solidFill>
              </a:endParaRPr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ltGray">
            <a:xfrm flipV="1">
              <a:off x="2555578" y="4529639"/>
              <a:ext cx="0" cy="458136"/>
            </a:xfrm>
            <a:prstGeom prst="line">
              <a:avLst/>
            </a:prstGeom>
            <a:ln>
              <a:solidFill>
                <a:srgbClr val="0033CC"/>
              </a:solidFill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912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4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某个</a:t>
            </a:r>
            <a:r>
              <a:rPr lang="zh-CN" altLang="en-US" dirty="0"/>
              <a:t>时刻，输入带上的符号情况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</p:txBody>
      </p:sp>
      <p:grpSp>
        <p:nvGrpSpPr>
          <p:cNvPr id="5" name="组合 4"/>
          <p:cNvGrpSpPr/>
          <p:nvPr/>
        </p:nvGrpSpPr>
        <p:grpSpPr>
          <a:xfrm>
            <a:off x="4932040" y="3928771"/>
            <a:ext cx="720080" cy="915337"/>
            <a:chOff x="2195736" y="4529639"/>
            <a:chExt cx="720080" cy="915337"/>
          </a:xfrm>
        </p:grpSpPr>
        <p:sp>
          <p:nvSpPr>
            <p:cNvPr id="6" name="Rectangle 15"/>
            <p:cNvSpPr>
              <a:spLocks noChangeArrowheads="1"/>
            </p:cNvSpPr>
            <p:nvPr/>
          </p:nvSpPr>
          <p:spPr bwMode="ltGray">
            <a:xfrm>
              <a:off x="2195736" y="5013176"/>
              <a:ext cx="720080" cy="431800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None/>
              </a:pPr>
              <a:r>
                <a:rPr lang="en-US" altLang="zh-CN" sz="2400" dirty="0">
                  <a:solidFill>
                    <a:srgbClr val="0000CC"/>
                  </a:solidFill>
                </a:rPr>
                <a:t>FSC</a:t>
              </a:r>
              <a:endParaRPr lang="en-US" altLang="zh-CN" sz="2400" baseline="-25000" dirty="0">
                <a:solidFill>
                  <a:srgbClr val="0000CC"/>
                </a:solidFill>
              </a:endParaRPr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ltGray">
            <a:xfrm flipV="1">
              <a:off x="2555578" y="4529639"/>
              <a:ext cx="0" cy="458136"/>
            </a:xfrm>
            <a:prstGeom prst="line">
              <a:avLst/>
            </a:prstGeom>
            <a:ln>
              <a:solidFill>
                <a:srgbClr val="0033CC"/>
              </a:solidFill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835877"/>
              </p:ext>
            </p:extLst>
          </p:nvPr>
        </p:nvGraphicFramePr>
        <p:xfrm>
          <a:off x="1518404" y="2924944"/>
          <a:ext cx="6048672" cy="89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13376727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3471999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362543909"/>
                    </a:ext>
                  </a:extLst>
                </a:gridCol>
              </a:tblGrid>
              <a:tr h="449376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┣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US" altLang="zh-CN" sz="2000" b="1" baseline="-25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000" b="1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US" altLang="zh-CN" sz="2000" b="1" baseline="-25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…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US" altLang="zh-CN" sz="2000" b="1" baseline="-25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  <a:r>
                        <a:rPr lang="en-US" altLang="zh-CN" sz="2000" b="1" baseline="-25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000" b="1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  <a:r>
                        <a:rPr lang="en-US" altLang="zh-CN" sz="2000" b="1" baseline="-25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…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  <a:r>
                        <a:rPr lang="en-US" altLang="zh-CN" sz="2000" b="1" baseline="-250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…</a:t>
                      </a:r>
                      <a:endParaRPr lang="zh-CN" alt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3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┣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微软雅黑" panose="020B0503020204020204" charset="-122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√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√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…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√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…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B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微软雅黑" panose="020B0503020204020204" charset="-122"/>
                          <a:cs typeface="Courier New" panose="02070309020205020404" pitchFamily="49" charset="0"/>
                        </a:rPr>
                        <a:t>…</a:t>
                      </a:r>
                      <a:endParaRPr lang="zh-CN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50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 smtClean="0"/>
              <a:t>6.2 </a:t>
            </a:r>
            <a:r>
              <a:rPr lang="zh-CN" altLang="en-US" dirty="0" smtClean="0"/>
              <a:t>语言</a:t>
            </a:r>
            <a:r>
              <a:rPr lang="zh-CN" altLang="en-US" dirty="0"/>
              <a:t>为</a:t>
            </a:r>
            <a:r>
              <a:rPr lang="en-US" altLang="zh-CN" dirty="0"/>
              <a:t>{</a:t>
            </a:r>
            <a:r>
              <a:rPr lang="en-US" altLang="zh-CN" i="1" dirty="0"/>
              <a:t>a</a:t>
            </a:r>
            <a:r>
              <a:rPr lang="en-US" altLang="zh-CN" baseline="30000" dirty="0"/>
              <a:t>2</a:t>
            </a:r>
            <a:r>
              <a:rPr lang="en-US" altLang="zh-CN" i="1" baseline="30000" dirty="0"/>
              <a:t>n</a:t>
            </a:r>
            <a:r>
              <a:rPr lang="en-US" altLang="zh-CN" dirty="0"/>
              <a:t>|</a:t>
            </a:r>
            <a:r>
              <a:rPr lang="en-US" altLang="zh-CN" i="1" dirty="0"/>
              <a:t>n</a:t>
            </a:r>
            <a:r>
              <a:rPr lang="en-US" altLang="zh-CN" dirty="0"/>
              <a:t>&gt;0}</a:t>
            </a:r>
            <a:endParaRPr lang="zh-CN" altLang="en-US" dirty="0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&lt;start, a, odd, </a:t>
            </a:r>
            <a:r>
              <a:rPr lang="zh-CN" altLang="en-US" dirty="0">
                <a:solidFill>
                  <a:schemeClr val="tx1"/>
                </a:solidFill>
              </a:rPr>
              <a:t>   </a:t>
            </a:r>
            <a:r>
              <a:rPr lang="en-US" altLang="zh-CN" dirty="0">
                <a:solidFill>
                  <a:schemeClr val="tx1"/>
                </a:solidFill>
              </a:rPr>
              <a:t>B,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&lt;odd, </a:t>
            </a:r>
            <a:r>
              <a:rPr lang="zh-CN" altLang="en-US" dirty="0">
                <a:solidFill>
                  <a:schemeClr val="tx1"/>
                </a:solidFill>
              </a:rPr>
              <a:t>  </a:t>
            </a:r>
            <a:r>
              <a:rPr lang="en-US" altLang="zh-CN" dirty="0">
                <a:solidFill>
                  <a:schemeClr val="tx1"/>
                </a:solidFill>
              </a:rPr>
              <a:t>a, even, </a:t>
            </a:r>
            <a:r>
              <a:rPr lang="zh-CN" altLang="en-US" dirty="0">
                <a:solidFill>
                  <a:schemeClr val="tx1"/>
                </a:solidFill>
              </a:rPr>
              <a:t>  </a:t>
            </a:r>
            <a:r>
              <a:rPr lang="en-US" altLang="zh-CN" dirty="0">
                <a:solidFill>
                  <a:schemeClr val="tx1"/>
                </a:solidFill>
              </a:rPr>
              <a:t>B,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&lt;even,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a, odd, </a:t>
            </a:r>
            <a:r>
              <a:rPr lang="zh-CN" altLang="en-US" dirty="0">
                <a:solidFill>
                  <a:schemeClr val="tx1"/>
                </a:solidFill>
              </a:rPr>
              <a:t>   </a:t>
            </a:r>
            <a:r>
              <a:rPr lang="en-US" altLang="zh-CN" dirty="0">
                <a:solidFill>
                  <a:schemeClr val="tx1"/>
                </a:solidFill>
              </a:rPr>
              <a:t>B,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&lt;odd, </a:t>
            </a:r>
            <a:r>
              <a:rPr lang="zh-CN" altLang="en-US" dirty="0">
                <a:solidFill>
                  <a:schemeClr val="tx1"/>
                </a:solidFill>
              </a:rPr>
              <a:t>  </a:t>
            </a:r>
            <a:r>
              <a:rPr lang="en-US" altLang="zh-CN" dirty="0">
                <a:solidFill>
                  <a:schemeClr val="tx1"/>
                </a:solidFill>
              </a:rPr>
              <a:t>B, odd, </a:t>
            </a:r>
            <a:r>
              <a:rPr lang="zh-CN" altLang="en-US" dirty="0">
                <a:solidFill>
                  <a:schemeClr val="tx1"/>
                </a:solidFill>
              </a:rPr>
              <a:t>   </a:t>
            </a:r>
            <a:r>
              <a:rPr lang="en-US" altLang="zh-CN" dirty="0">
                <a:solidFill>
                  <a:schemeClr val="tx1"/>
                </a:solidFill>
              </a:rPr>
              <a:t>B, R&gt;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&lt;even,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B, accept, B, N&gt;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zh-CN" altLang="en-US" dirty="0"/>
              <a:t>的初始状态为</a:t>
            </a:r>
            <a:r>
              <a:rPr lang="en-US" altLang="zh-CN" dirty="0" smtClean="0"/>
              <a:t>start</a:t>
            </a:r>
            <a:r>
              <a:rPr lang="zh-CN" altLang="en-US" dirty="0" smtClean="0"/>
              <a:t>，令</a:t>
            </a:r>
            <a:r>
              <a:rPr lang="en-US" altLang="zh-CN" dirty="0"/>
              <a:t>a=0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b=0</a:t>
            </a:r>
            <a:r>
              <a:rPr lang="zh-CN" altLang="en-US" dirty="0"/>
              <a:t>或</a:t>
            </a:r>
            <a:r>
              <a:rPr lang="en-US" altLang="zh-CN" dirty="0" smtClean="0"/>
              <a:t>1</a:t>
            </a:r>
          </a:p>
          <a:p>
            <a:r>
              <a:rPr lang="en-US" altLang="zh-CN" dirty="0"/>
              <a:t>&lt;</a:t>
            </a:r>
            <a:r>
              <a:rPr lang="en-US" altLang="zh-CN" dirty="0" smtClean="0"/>
              <a:t>start, </a:t>
            </a:r>
            <a:r>
              <a:rPr lang="zh-CN" altLang="en-US" dirty="0" smtClean="0">
                <a:solidFill>
                  <a:schemeClr val="tx1"/>
                </a:solidFill>
              </a:rPr>
              <a:t>├</a:t>
            </a:r>
            <a:r>
              <a:rPr lang="en-US" altLang="zh-CN" dirty="0" smtClean="0">
                <a:solidFill>
                  <a:schemeClr val="tx1"/>
                </a:solidFill>
              </a:rPr>
              <a:t>, </a:t>
            </a:r>
            <a:r>
              <a:rPr lang="en-US" altLang="zh-CN" dirty="0" smtClean="0"/>
              <a:t>[</a:t>
            </a:r>
            <a:r>
              <a:rPr lang="en-US" altLang="zh-CN" dirty="0"/>
              <a:t>q1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en-US" altLang="zh-CN" dirty="0" smtClean="0"/>
              <a:t>], </a:t>
            </a:r>
            <a:r>
              <a:rPr lang="zh-CN" altLang="en-US" dirty="0" smtClean="0">
                <a:solidFill>
                  <a:schemeClr val="tx1"/>
                </a:solidFill>
              </a:rPr>
              <a:t>├</a:t>
            </a:r>
            <a:r>
              <a:rPr lang="en-US" altLang="zh-CN" dirty="0" smtClean="0">
                <a:solidFill>
                  <a:schemeClr val="tx1"/>
                </a:solidFill>
              </a:rPr>
              <a:t>, </a:t>
            </a:r>
            <a:r>
              <a:rPr lang="en-US" altLang="zh-CN" dirty="0" smtClean="0"/>
              <a:t>R&gt;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记录</a:t>
            </a:r>
            <a:r>
              <a:rPr lang="zh-CN" altLang="en-US" dirty="0"/>
              <a:t>待比较</a:t>
            </a:r>
            <a:r>
              <a:rPr lang="zh-CN" altLang="en-US" dirty="0" smtClean="0"/>
              <a:t>符号</a:t>
            </a:r>
            <a:endParaRPr lang="en-US" altLang="zh-CN" dirty="0" smtClean="0"/>
          </a:p>
          <a:p>
            <a:r>
              <a:rPr lang="en-US" altLang="zh-CN" dirty="0" smtClean="0"/>
              <a:t>&lt;[</a:t>
            </a:r>
            <a:r>
              <a:rPr lang="en-US" altLang="zh-CN" dirty="0"/>
              <a:t>q1,B</a:t>
            </a:r>
            <a:r>
              <a:rPr lang="en-US" altLang="zh-CN" dirty="0" smtClean="0"/>
              <a:t>], [</a:t>
            </a:r>
            <a:r>
              <a:rPr lang="en-US" altLang="zh-CN" dirty="0" err="1"/>
              <a:t>a,B</a:t>
            </a:r>
            <a:r>
              <a:rPr lang="en-US" altLang="zh-CN" dirty="0" smtClean="0"/>
              <a:t>], [q2,a], [a,</a:t>
            </a:r>
            <a:r>
              <a:rPr lang="zh-CN" altLang="en-US" dirty="0" smtClean="0"/>
              <a:t>√</a:t>
            </a:r>
            <a:r>
              <a:rPr lang="en-US" altLang="zh-CN" dirty="0" smtClean="0"/>
              <a:t>], R&gt;</a:t>
            </a:r>
          </a:p>
          <a:p>
            <a:endParaRPr lang="en-US" altLang="zh-CN" dirty="0"/>
          </a:p>
          <a:p>
            <a:r>
              <a:rPr lang="zh-CN" altLang="en-US" dirty="0"/>
              <a:t>读头右移到</a:t>
            </a:r>
            <a:r>
              <a:rPr lang="en-US" altLang="zh-CN" dirty="0"/>
              <a:t>2</a:t>
            </a:r>
            <a:r>
              <a:rPr lang="zh-CN" altLang="en-US" dirty="0"/>
              <a:t>的</a:t>
            </a:r>
            <a:r>
              <a:rPr lang="zh-CN" altLang="en-US" dirty="0" smtClean="0"/>
              <a:t>后面</a:t>
            </a:r>
            <a:endParaRPr lang="en-US" altLang="zh-CN" dirty="0" smtClean="0"/>
          </a:p>
          <a:p>
            <a:r>
              <a:rPr lang="en-US" altLang="zh-CN" dirty="0" smtClean="0"/>
              <a:t>&lt;[q2,a], [</a:t>
            </a:r>
            <a:r>
              <a:rPr lang="en-US" altLang="zh-CN" dirty="0" err="1" smtClean="0"/>
              <a:t>b,B</a:t>
            </a:r>
            <a:r>
              <a:rPr lang="en-US" altLang="zh-CN" dirty="0" smtClean="0"/>
              <a:t>], [q2,a], [</a:t>
            </a:r>
            <a:r>
              <a:rPr lang="en-US" altLang="zh-CN" dirty="0" err="1" smtClean="0"/>
              <a:t>b,B</a:t>
            </a:r>
            <a:r>
              <a:rPr lang="en-US" altLang="zh-CN" dirty="0" smtClean="0"/>
              <a:t>], R&gt;</a:t>
            </a:r>
          </a:p>
          <a:p>
            <a:r>
              <a:rPr lang="en-US" altLang="zh-CN" dirty="0" smtClean="0"/>
              <a:t>&lt;[q2,a], [2,B], [q3,a], [2,B], R</a:t>
            </a:r>
            <a:r>
              <a:rPr lang="en-US" altLang="zh-CN" dirty="0"/>
              <a:t>&gt;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571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找到要比较的</a:t>
            </a:r>
            <a:r>
              <a:rPr lang="zh-CN" altLang="en-US" dirty="0" smtClean="0"/>
              <a:t>位置</a:t>
            </a:r>
            <a:endParaRPr lang="en-US" altLang="zh-CN" dirty="0" smtClean="0"/>
          </a:p>
          <a:p>
            <a:r>
              <a:rPr lang="en-US" altLang="zh-CN" dirty="0" smtClean="0"/>
              <a:t>&lt;[q3,a], [b,</a:t>
            </a:r>
            <a:r>
              <a:rPr lang="zh-CN" altLang="en-US" dirty="0" smtClean="0"/>
              <a:t>√</a:t>
            </a:r>
            <a:r>
              <a:rPr lang="en-US" altLang="zh-CN" dirty="0" smtClean="0"/>
              <a:t>], [q3,a], [b,</a:t>
            </a:r>
            <a:r>
              <a:rPr lang="zh-CN" altLang="en-US" dirty="0" smtClean="0"/>
              <a:t>√</a:t>
            </a:r>
            <a:r>
              <a:rPr lang="en-US" altLang="zh-CN" dirty="0" smtClean="0"/>
              <a:t>], R&gt;</a:t>
            </a:r>
          </a:p>
          <a:p>
            <a:endParaRPr lang="en-US" altLang="zh-CN" dirty="0"/>
          </a:p>
          <a:p>
            <a:r>
              <a:rPr lang="zh-CN" altLang="en-US" dirty="0"/>
              <a:t>比较后相同则</a:t>
            </a:r>
            <a:r>
              <a:rPr lang="zh-CN" altLang="en-US" dirty="0" smtClean="0"/>
              <a:t>继续（</a:t>
            </a:r>
            <a:r>
              <a:rPr lang="en-US" altLang="zh-CN" dirty="0" smtClean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a</a:t>
            </a:r>
            <a:r>
              <a:rPr lang="zh-CN" altLang="en-US" dirty="0"/>
              <a:t>必须同为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&lt;[</a:t>
            </a:r>
            <a:r>
              <a:rPr lang="en-US" altLang="zh-CN" dirty="0"/>
              <a:t>q3,a], [</a:t>
            </a:r>
            <a:r>
              <a:rPr lang="en-US" altLang="zh-CN" dirty="0" err="1"/>
              <a:t>a,B</a:t>
            </a:r>
            <a:r>
              <a:rPr lang="en-US" altLang="zh-CN" dirty="0"/>
              <a:t>], [q4,B], [a,√], L</a:t>
            </a:r>
            <a:r>
              <a:rPr lang="en-US" altLang="zh-CN" dirty="0" smtClean="0"/>
              <a:t>&gt;</a:t>
            </a:r>
          </a:p>
          <a:p>
            <a:endParaRPr lang="en-US" altLang="zh-CN" dirty="0"/>
          </a:p>
          <a:p>
            <a:r>
              <a:rPr lang="zh-CN" altLang="en-US" dirty="0"/>
              <a:t>读头左移到</a:t>
            </a:r>
            <a:r>
              <a:rPr lang="en-US" altLang="zh-CN" dirty="0"/>
              <a:t>2</a:t>
            </a:r>
            <a:r>
              <a:rPr lang="zh-CN" altLang="en-US" dirty="0" smtClean="0"/>
              <a:t>前</a:t>
            </a:r>
            <a:endParaRPr lang="zh-CN" altLang="en-US" dirty="0"/>
          </a:p>
          <a:p>
            <a:r>
              <a:rPr lang="en-US" altLang="zh-CN" dirty="0"/>
              <a:t>&lt;[q4,B], [b,√], [q4,B], [b,√], L&gt;</a:t>
            </a:r>
          </a:p>
          <a:p>
            <a:r>
              <a:rPr lang="en-US" altLang="zh-CN" dirty="0"/>
              <a:t>&lt;[q4,B], [2,B], [q5,B], [2,B</a:t>
            </a:r>
            <a:r>
              <a:rPr lang="en-US" altLang="zh-CN" dirty="0" smtClean="0"/>
              <a:t>], L</a:t>
            </a:r>
            <a:r>
              <a:rPr lang="en-US" altLang="zh-CN" dirty="0"/>
              <a:t>&gt;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407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读头左移过</a:t>
            </a:r>
            <a:r>
              <a:rPr lang="en-US" altLang="zh-CN" dirty="0"/>
              <a:t>2</a:t>
            </a:r>
            <a:r>
              <a:rPr lang="zh-CN" altLang="en-US" dirty="0" smtClean="0"/>
              <a:t>后，有</a:t>
            </a:r>
            <a:r>
              <a:rPr lang="zh-CN" altLang="en-US" dirty="0"/>
              <a:t>两种</a:t>
            </a:r>
            <a:r>
              <a:rPr lang="zh-CN" altLang="en-US" dirty="0" smtClean="0"/>
              <a:t>情况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 smtClean="0"/>
              <a:t>情况一：未</a:t>
            </a:r>
            <a:r>
              <a:rPr lang="zh-CN" altLang="en-US" dirty="0"/>
              <a:t>比较</a:t>
            </a:r>
            <a:r>
              <a:rPr lang="zh-CN" altLang="en-US" dirty="0" smtClean="0"/>
              <a:t>完</a:t>
            </a:r>
            <a:endParaRPr lang="zh-CN" altLang="en-US" dirty="0"/>
          </a:p>
          <a:p>
            <a:r>
              <a:rPr lang="en-US" altLang="zh-CN" dirty="0"/>
              <a:t>&lt;[q5,B], [</a:t>
            </a:r>
            <a:r>
              <a:rPr lang="en-US" altLang="zh-CN" dirty="0" err="1"/>
              <a:t>b,B</a:t>
            </a:r>
            <a:r>
              <a:rPr lang="en-US" altLang="zh-CN" dirty="0"/>
              <a:t>], [q6,B], [</a:t>
            </a:r>
            <a:r>
              <a:rPr lang="en-US" altLang="zh-CN" dirty="0" err="1"/>
              <a:t>b,B</a:t>
            </a:r>
            <a:r>
              <a:rPr lang="en-US" altLang="zh-CN" dirty="0"/>
              <a:t>], L</a:t>
            </a:r>
            <a:r>
              <a:rPr lang="en-US" altLang="zh-CN" dirty="0" smtClean="0"/>
              <a:t>&gt;</a:t>
            </a:r>
          </a:p>
          <a:p>
            <a:endParaRPr lang="en-US" altLang="zh-CN" dirty="0"/>
          </a:p>
          <a:p>
            <a:r>
              <a:rPr lang="zh-CN" altLang="en-US" dirty="0" smtClean="0"/>
              <a:t>此时，读</a:t>
            </a:r>
            <a:r>
              <a:rPr lang="zh-CN" altLang="en-US" dirty="0"/>
              <a:t>头左移到待比较</a:t>
            </a:r>
            <a:r>
              <a:rPr lang="zh-CN" altLang="en-US" dirty="0" smtClean="0"/>
              <a:t>符号</a:t>
            </a:r>
            <a:endParaRPr lang="zh-CN" altLang="en-US" dirty="0"/>
          </a:p>
          <a:p>
            <a:r>
              <a:rPr lang="en-US" altLang="zh-CN" dirty="0"/>
              <a:t>&lt;[q6,B], [</a:t>
            </a:r>
            <a:r>
              <a:rPr lang="en-US" altLang="zh-CN" dirty="0" err="1"/>
              <a:t>b,B</a:t>
            </a:r>
            <a:r>
              <a:rPr lang="en-US" altLang="zh-CN" dirty="0"/>
              <a:t>], [q6,B], [</a:t>
            </a:r>
            <a:r>
              <a:rPr lang="en-US" altLang="zh-CN" dirty="0" err="1"/>
              <a:t>b,B</a:t>
            </a:r>
            <a:r>
              <a:rPr lang="en-US" altLang="zh-CN" dirty="0"/>
              <a:t>], L&gt;</a:t>
            </a:r>
          </a:p>
          <a:p>
            <a:r>
              <a:rPr lang="en-US" altLang="zh-CN" dirty="0"/>
              <a:t>&lt;[q6,B], [b,√], [q1,B], [b,√], R&gt;</a:t>
            </a:r>
          </a:p>
          <a:p>
            <a:endParaRPr lang="en-US" altLang="zh-CN" dirty="0" smtClean="0"/>
          </a:p>
          <a:p>
            <a:r>
              <a:rPr lang="zh-CN" altLang="en-US" dirty="0"/>
              <a:t>继续进行</a:t>
            </a:r>
            <a:r>
              <a:rPr lang="zh-CN" altLang="en-US" dirty="0" smtClean="0"/>
              <a:t>比较</a:t>
            </a:r>
            <a:r>
              <a:rPr lang="en-US" altLang="zh-CN" dirty="0" smtClean="0"/>
              <a:t>……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9325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情况二：已</a:t>
            </a:r>
            <a:r>
              <a:rPr lang="zh-CN" altLang="en-US" dirty="0"/>
              <a:t>比较</a:t>
            </a:r>
            <a:r>
              <a:rPr lang="zh-CN" altLang="en-US" dirty="0" smtClean="0"/>
              <a:t>完</a:t>
            </a:r>
            <a:endParaRPr lang="zh-CN" altLang="en-US" dirty="0"/>
          </a:p>
          <a:p>
            <a:r>
              <a:rPr lang="en-US" altLang="zh-CN" dirty="0"/>
              <a:t>&lt;[q5,B], [b,√], [q7,B], [b,√], R</a:t>
            </a:r>
            <a:r>
              <a:rPr lang="en-US" altLang="zh-CN" dirty="0" smtClean="0"/>
              <a:t>&gt;</a:t>
            </a:r>
          </a:p>
          <a:p>
            <a:endParaRPr lang="en-US" altLang="zh-CN" dirty="0"/>
          </a:p>
          <a:p>
            <a:r>
              <a:rPr lang="zh-CN" altLang="en-US" dirty="0"/>
              <a:t>此时</a:t>
            </a:r>
            <a:r>
              <a:rPr lang="en-US" altLang="zh-CN" dirty="0"/>
              <a:t>,</a:t>
            </a:r>
            <a:r>
              <a:rPr lang="zh-CN" altLang="en-US" dirty="0"/>
              <a:t>看右边是否处理</a:t>
            </a:r>
            <a:r>
              <a:rPr lang="zh-CN" altLang="en-US" dirty="0" smtClean="0"/>
              <a:t>完</a:t>
            </a:r>
            <a:endParaRPr lang="zh-CN" altLang="en-US" dirty="0"/>
          </a:p>
          <a:p>
            <a:r>
              <a:rPr lang="en-US" altLang="zh-CN" dirty="0"/>
              <a:t>&lt;[q7,B], [2,B], [q8,B], [2,B], R&gt;</a:t>
            </a:r>
          </a:p>
          <a:p>
            <a:r>
              <a:rPr lang="en-US" altLang="zh-CN" dirty="0"/>
              <a:t>&lt;[q8,B], [b,√], [q8,B], [b,√], R&gt;</a:t>
            </a:r>
          </a:p>
          <a:p>
            <a:endParaRPr lang="en-US" altLang="zh-CN" dirty="0"/>
          </a:p>
          <a:p>
            <a:r>
              <a:rPr lang="zh-CN" altLang="en-US" dirty="0"/>
              <a:t>如已处理完</a:t>
            </a:r>
            <a:r>
              <a:rPr lang="en-US" altLang="zh-CN" dirty="0"/>
              <a:t>,</a:t>
            </a:r>
            <a:r>
              <a:rPr lang="zh-CN" altLang="en-US" dirty="0"/>
              <a:t>则成功</a:t>
            </a:r>
            <a:r>
              <a:rPr lang="zh-CN" altLang="en-US" dirty="0" smtClean="0"/>
              <a:t>结束</a:t>
            </a:r>
            <a:endParaRPr lang="en-US" altLang="zh-CN" dirty="0"/>
          </a:p>
          <a:p>
            <a:r>
              <a:rPr lang="en-US" altLang="zh-CN" dirty="0"/>
              <a:t>&lt;[q8,B], [B,B], [q9,B], [B,B], N&gt;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3298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6.3.6 </a:t>
            </a:r>
            <a:r>
              <a:rPr lang="zh-CN" altLang="en-US" dirty="0" smtClean="0"/>
              <a:t>图灵机</a:t>
            </a:r>
            <a:r>
              <a:rPr lang="zh-CN" altLang="en-US" dirty="0"/>
              <a:t>的子程序技术</a:t>
            </a:r>
          </a:p>
        </p:txBody>
      </p:sp>
      <p:sp>
        <p:nvSpPr>
          <p:cNvPr id="772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与通常的程序设计技术相似，子程序技术的使用</a:t>
            </a:r>
            <a:r>
              <a:rPr lang="en-US" altLang="zh-CN" dirty="0"/>
              <a:t>,</a:t>
            </a:r>
            <a:r>
              <a:rPr lang="zh-CN" altLang="en-US" dirty="0"/>
              <a:t>可以将复杂的问题进行分解</a:t>
            </a:r>
            <a:r>
              <a:rPr lang="en-US" altLang="zh-CN" dirty="0"/>
              <a:t>(</a:t>
            </a:r>
            <a:r>
              <a:rPr lang="zh-CN" altLang="en-US" dirty="0"/>
              <a:t>化简</a:t>
            </a:r>
            <a:r>
              <a:rPr lang="en-US" altLang="zh-CN" dirty="0"/>
              <a:t>), </a:t>
            </a:r>
            <a:r>
              <a:rPr lang="zh-CN" altLang="en-US" dirty="0"/>
              <a:t>同时也可以将</a:t>
            </a:r>
            <a:r>
              <a:rPr lang="en-US" altLang="zh-CN" dirty="0"/>
              <a:t>TM</a:t>
            </a:r>
            <a:r>
              <a:rPr lang="zh-CN" altLang="en-US" dirty="0"/>
              <a:t>的构造“模块化”。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TM</a:t>
            </a:r>
            <a:r>
              <a:rPr lang="zh-CN" altLang="en-US" dirty="0"/>
              <a:t>的子程序技术的基本思想是将</a:t>
            </a:r>
            <a:r>
              <a:rPr lang="en-US" altLang="zh-CN" dirty="0"/>
              <a:t>TM</a:t>
            </a:r>
            <a:r>
              <a:rPr lang="zh-CN" altLang="en-US" dirty="0"/>
              <a:t>中需要重复使用的功能分解出来</a:t>
            </a:r>
            <a:r>
              <a:rPr lang="en-US" altLang="zh-CN" dirty="0"/>
              <a:t>, </a:t>
            </a:r>
            <a:r>
              <a:rPr lang="zh-CN" altLang="en-US" dirty="0"/>
              <a:t>使用一个子</a:t>
            </a:r>
            <a:r>
              <a:rPr lang="en-US" altLang="zh-CN" dirty="0"/>
              <a:t>TM</a:t>
            </a:r>
            <a:r>
              <a:rPr lang="zh-CN" altLang="en-US" dirty="0"/>
              <a:t>实现该功能</a:t>
            </a:r>
            <a:r>
              <a:rPr lang="en-US" altLang="zh-CN" dirty="0"/>
              <a:t>(</a:t>
            </a:r>
            <a:r>
              <a:rPr lang="zh-CN" altLang="en-US" dirty="0"/>
              <a:t>子程序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完成整个功能的图灵机为</a:t>
            </a:r>
            <a:r>
              <a:rPr lang="en-US" altLang="zh-CN" dirty="0"/>
              <a:t>M(</a:t>
            </a:r>
            <a:r>
              <a:rPr lang="zh-CN" altLang="en-US" dirty="0"/>
              <a:t>主程序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完成某个特定功能的子图灵机为</a:t>
            </a:r>
            <a:r>
              <a:rPr lang="en-US" altLang="zh-CN" dirty="0"/>
              <a:t>M’(</a:t>
            </a:r>
            <a:r>
              <a:rPr lang="zh-CN" altLang="en-US" dirty="0"/>
              <a:t>子程序</a:t>
            </a:r>
            <a:r>
              <a:rPr lang="en-US" altLang="zh-CN" dirty="0"/>
              <a:t>)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9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75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子图灵机</a:t>
            </a:r>
            <a:r>
              <a:rPr lang="en-US" altLang="zh-CN" dirty="0"/>
              <a:t>M’</a:t>
            </a:r>
            <a:r>
              <a:rPr lang="zh-CN" altLang="en-US" dirty="0"/>
              <a:t>从状态</a:t>
            </a:r>
            <a:r>
              <a:rPr lang="en-US" altLang="zh-CN" dirty="0"/>
              <a:t>q</a:t>
            </a:r>
            <a:r>
              <a:rPr lang="zh-CN" altLang="en-US" dirty="0"/>
              <a:t>开始到一个状态</a:t>
            </a:r>
            <a:r>
              <a:rPr lang="en-US" altLang="zh-CN" dirty="0"/>
              <a:t>f</a:t>
            </a:r>
            <a:r>
              <a:rPr lang="zh-CN" altLang="en-US" dirty="0"/>
              <a:t>结束，状态</a:t>
            </a:r>
            <a:r>
              <a:rPr lang="en-US" altLang="zh-CN" dirty="0"/>
              <a:t>q</a:t>
            </a:r>
            <a:r>
              <a:rPr lang="zh-CN" altLang="en-US" dirty="0"/>
              <a:t>、</a:t>
            </a:r>
            <a:r>
              <a:rPr lang="en-US" altLang="zh-CN" dirty="0"/>
              <a:t>f</a:t>
            </a:r>
            <a:r>
              <a:rPr lang="zh-CN" altLang="en-US" dirty="0"/>
              <a:t>是图灵机</a:t>
            </a:r>
            <a:r>
              <a:rPr lang="en-US" altLang="zh-CN" dirty="0"/>
              <a:t>M</a:t>
            </a:r>
            <a:r>
              <a:rPr lang="zh-CN" altLang="en-US" dirty="0"/>
              <a:t>的两个一般状态。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当图灵机</a:t>
            </a:r>
            <a:r>
              <a:rPr lang="en-US" altLang="zh-CN" dirty="0"/>
              <a:t>M</a:t>
            </a:r>
            <a:r>
              <a:rPr lang="zh-CN" altLang="en-US" dirty="0"/>
              <a:t>进入状态</a:t>
            </a:r>
            <a:r>
              <a:rPr lang="en-US" altLang="zh-CN" dirty="0"/>
              <a:t>q</a:t>
            </a:r>
            <a:r>
              <a:rPr lang="zh-CN" altLang="en-US" dirty="0"/>
              <a:t>时</a:t>
            </a:r>
            <a:r>
              <a:rPr lang="en-US" altLang="zh-CN" dirty="0"/>
              <a:t>, </a:t>
            </a:r>
            <a:r>
              <a:rPr lang="zh-CN" altLang="en-US" dirty="0"/>
              <a:t>就启动</a:t>
            </a:r>
            <a:r>
              <a:rPr lang="en-US" altLang="zh-CN" dirty="0"/>
              <a:t>M’(</a:t>
            </a:r>
            <a:r>
              <a:rPr lang="zh-CN" altLang="en-US" dirty="0"/>
              <a:t>相当于调用子程序</a:t>
            </a:r>
            <a:r>
              <a:rPr lang="en-US" altLang="zh-CN" dirty="0"/>
              <a:t>)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当</a:t>
            </a:r>
            <a:r>
              <a:rPr lang="en-US" altLang="zh-CN" dirty="0"/>
              <a:t>M’</a:t>
            </a:r>
            <a:r>
              <a:rPr lang="zh-CN" altLang="en-US" dirty="0"/>
              <a:t>进入状态</a:t>
            </a:r>
            <a:r>
              <a:rPr lang="en-US" altLang="zh-CN" dirty="0"/>
              <a:t>f</a:t>
            </a:r>
            <a:r>
              <a:rPr lang="zh-CN" altLang="en-US" dirty="0"/>
              <a:t>时就返回到</a:t>
            </a:r>
            <a:r>
              <a:rPr lang="en-US" altLang="zh-CN" dirty="0"/>
              <a:t>M(</a:t>
            </a:r>
            <a:r>
              <a:rPr lang="zh-CN" altLang="en-US" dirty="0"/>
              <a:t>相当于子程序结束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子图灵机</a:t>
            </a:r>
            <a:r>
              <a:rPr lang="en-US" altLang="zh-CN" dirty="0"/>
              <a:t>M’</a:t>
            </a:r>
            <a:r>
              <a:rPr lang="zh-CN" altLang="en-US" dirty="0"/>
              <a:t>中可以有多个状态，但仅有两个状态</a:t>
            </a:r>
            <a:r>
              <a:rPr lang="en-US" altLang="zh-CN" dirty="0"/>
              <a:t>(</a:t>
            </a:r>
            <a:r>
              <a:rPr lang="zh-CN" altLang="en-US" dirty="0"/>
              <a:t>即</a:t>
            </a:r>
            <a:r>
              <a:rPr lang="en-US" altLang="zh-CN" dirty="0"/>
              <a:t>M’</a:t>
            </a:r>
            <a:r>
              <a:rPr lang="zh-CN" altLang="en-US" dirty="0"/>
              <a:t>的开始状态</a:t>
            </a:r>
            <a:r>
              <a:rPr lang="en-US" altLang="zh-CN" dirty="0"/>
              <a:t>q</a:t>
            </a:r>
            <a:r>
              <a:rPr lang="zh-CN" altLang="en-US" dirty="0"/>
              <a:t>和接收状态</a:t>
            </a:r>
            <a:r>
              <a:rPr lang="en-US" altLang="zh-CN" dirty="0"/>
              <a:t>f)</a:t>
            </a:r>
            <a:r>
              <a:rPr lang="zh-CN" altLang="en-US" dirty="0"/>
              <a:t>是与主程序的图灵机</a:t>
            </a:r>
            <a:r>
              <a:rPr lang="en-US" altLang="zh-CN" dirty="0"/>
              <a:t>M</a:t>
            </a:r>
            <a:r>
              <a:rPr lang="zh-CN" altLang="en-US" dirty="0"/>
              <a:t>共用的。子图灵机</a:t>
            </a:r>
            <a:r>
              <a:rPr lang="en-US" altLang="zh-CN" dirty="0"/>
              <a:t>M’</a:t>
            </a:r>
            <a:r>
              <a:rPr lang="zh-CN" altLang="en-US" dirty="0"/>
              <a:t>的其他状态是私有的</a:t>
            </a:r>
            <a:r>
              <a:rPr lang="en-US" altLang="zh-CN" dirty="0"/>
              <a:t>, </a:t>
            </a:r>
            <a:r>
              <a:rPr lang="zh-CN" altLang="en-US" dirty="0"/>
              <a:t>不能被主程序的图灵机</a:t>
            </a:r>
            <a:r>
              <a:rPr lang="en-US" altLang="zh-CN" dirty="0"/>
              <a:t>M</a:t>
            </a:r>
            <a:r>
              <a:rPr lang="zh-CN" altLang="en-US" dirty="0"/>
              <a:t>所使用。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 smtClean="0"/>
              <a:t>6.28 </a:t>
            </a:r>
            <a:r>
              <a:rPr lang="zh-CN" altLang="en-US" dirty="0"/>
              <a:t>构造</a:t>
            </a:r>
            <a:r>
              <a:rPr lang="zh-CN" altLang="en-US" dirty="0" smtClean="0"/>
              <a:t>图灵机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构造图灵机，完成正整数的乘法</a:t>
            </a:r>
            <a:r>
              <a:rPr lang="zh-CN" altLang="en-US" dirty="0" smtClean="0"/>
              <a:t>运算。乘法</a:t>
            </a:r>
            <a:r>
              <a:rPr lang="zh-CN" altLang="en-US" dirty="0"/>
              <a:t>运算的数学</a:t>
            </a:r>
            <a:r>
              <a:rPr lang="zh-CN" altLang="en-US" dirty="0" smtClean="0"/>
              <a:t>公式：</a:t>
            </a:r>
            <a:endParaRPr lang="zh-CN" altLang="en-US" dirty="0"/>
          </a:p>
          <a:p>
            <a:pPr algn="ctr"/>
            <a:r>
              <a:rPr lang="en-US" altLang="zh-CN" dirty="0" smtClean="0"/>
              <a:t>m * n = ( 1 + 1 + … + 1 ) * n</a:t>
            </a:r>
          </a:p>
          <a:p>
            <a:pPr algn="l"/>
            <a:endParaRPr lang="en-US" altLang="zh-CN" dirty="0" smtClean="0"/>
          </a:p>
          <a:p>
            <a:pPr algn="ctr"/>
            <a:r>
              <a:rPr lang="en-US" altLang="zh-CN" dirty="0" smtClean="0"/>
              <a:t>    m</a:t>
            </a:r>
            <a:r>
              <a:rPr lang="zh-CN" altLang="en-US" dirty="0" smtClean="0"/>
              <a:t>个</a:t>
            </a:r>
            <a:r>
              <a:rPr lang="en-US" altLang="zh-CN" dirty="0" smtClean="0"/>
              <a:t>1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使用</a:t>
            </a:r>
            <a:r>
              <a:rPr lang="en-US" altLang="zh-CN" dirty="0"/>
              <a:t>TM</a:t>
            </a:r>
            <a:r>
              <a:rPr lang="zh-CN" altLang="en-US" dirty="0"/>
              <a:t>实现正整数的乘法</a:t>
            </a:r>
            <a:r>
              <a:rPr lang="zh-CN" altLang="en-US" dirty="0" smtClean="0"/>
              <a:t>运算，</a:t>
            </a:r>
            <a:r>
              <a:rPr lang="en-US" altLang="zh-CN" dirty="0" smtClean="0"/>
              <a:t>TM</a:t>
            </a:r>
            <a:r>
              <a:rPr lang="zh-CN" altLang="en-US" dirty="0"/>
              <a:t>的输入带上存放串</a:t>
            </a:r>
            <a:r>
              <a:rPr lang="en-US" altLang="zh-CN" b="1" dirty="0" smtClean="0">
                <a:solidFill>
                  <a:srgbClr val="000000"/>
                </a:solidFill>
              </a:rPr>
              <a:t>0</a:t>
            </a:r>
            <a:r>
              <a:rPr lang="en-US" altLang="zh-CN" b="1" baseline="30000" dirty="0" smtClean="0">
                <a:solidFill>
                  <a:srgbClr val="000000"/>
                </a:solidFill>
              </a:rPr>
              <a:t>m</a:t>
            </a:r>
            <a:r>
              <a:rPr lang="en-US" altLang="zh-CN" b="1" dirty="0" smtClean="0">
                <a:solidFill>
                  <a:srgbClr val="000000"/>
                </a:solidFill>
              </a:rPr>
              <a:t>10</a:t>
            </a:r>
            <a:r>
              <a:rPr lang="en-US" altLang="zh-CN" b="1" baseline="30000" dirty="0" smtClean="0">
                <a:solidFill>
                  <a:srgbClr val="000000"/>
                </a:solidFill>
              </a:rPr>
              <a:t>n</a:t>
            </a:r>
            <a:endParaRPr lang="en-US" altLang="zh-CN" b="1" dirty="0" smtClean="0"/>
          </a:p>
          <a:p>
            <a:pPr>
              <a:lnSpc>
                <a:spcPct val="90000"/>
              </a:lnSpc>
            </a:pPr>
            <a:r>
              <a:rPr lang="zh-CN" altLang="en-US" dirty="0" smtClean="0"/>
              <a:t>处理</a:t>
            </a:r>
            <a:r>
              <a:rPr lang="zh-CN" altLang="en-US" dirty="0"/>
              <a:t>后，使得带上的串变为</a:t>
            </a:r>
            <a:r>
              <a:rPr lang="en-US" altLang="zh-CN" b="1" dirty="0">
                <a:solidFill>
                  <a:srgbClr val="000000"/>
                </a:solidFill>
              </a:rPr>
              <a:t>0</a:t>
            </a:r>
            <a:r>
              <a:rPr lang="en-US" altLang="zh-CN" b="1" baseline="30000" dirty="0">
                <a:solidFill>
                  <a:srgbClr val="000000"/>
                </a:solidFill>
              </a:rPr>
              <a:t>m</a:t>
            </a:r>
            <a:r>
              <a:rPr lang="zh-CN" altLang="en-US" b="1" baseline="30000" dirty="0">
                <a:solidFill>
                  <a:srgbClr val="000000"/>
                </a:solidFill>
              </a:rPr>
              <a:t>*</a:t>
            </a:r>
            <a:r>
              <a:rPr lang="en-US" altLang="zh-CN" b="1" baseline="30000" dirty="0" smtClean="0">
                <a:solidFill>
                  <a:srgbClr val="000000"/>
                </a:solidFill>
              </a:rPr>
              <a:t>n</a:t>
            </a:r>
            <a:endParaRPr lang="en-US" altLang="zh-CN" dirty="0" smtClean="0"/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>
              <a:lnSpc>
                <a:spcPct val="90000"/>
              </a:lnSpc>
            </a:pPr>
            <a:endParaRPr lang="zh-CN" altLang="en-US" dirty="0"/>
          </a:p>
          <a:p>
            <a:pPr algn="l"/>
            <a:endParaRPr lang="en-US" altLang="zh-CN" dirty="0"/>
          </a:p>
        </p:txBody>
      </p:sp>
      <p:sp>
        <p:nvSpPr>
          <p:cNvPr id="4" name="AutoShape 4"/>
          <p:cNvSpPr>
            <a:spLocks/>
          </p:cNvSpPr>
          <p:nvPr/>
        </p:nvSpPr>
        <p:spPr bwMode="ltGray">
          <a:xfrm rot="-5400000">
            <a:off x="4752592" y="2348880"/>
            <a:ext cx="144016" cy="1872209"/>
          </a:xfrm>
          <a:prstGeom prst="leftBrace">
            <a:avLst>
              <a:gd name="adj1" fmla="val 5731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just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8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处理该问题的一般的方法为：</a:t>
            </a:r>
          </a:p>
          <a:p>
            <a:r>
              <a:rPr lang="zh-CN" altLang="en-US" dirty="0" smtClean="0"/>
              <a:t>每次从左边</a:t>
            </a:r>
            <a:r>
              <a:rPr lang="zh-CN" altLang="en-US" dirty="0"/>
              <a:t>消去一个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</a:t>
            </a:r>
            <a:r>
              <a:rPr lang="zh-CN" altLang="en-US" b="1" dirty="0" smtClean="0">
                <a:solidFill>
                  <a:schemeClr val="tx1"/>
                </a:solidFill>
              </a:rPr>
              <a:t>在右边增加</a:t>
            </a:r>
            <a:r>
              <a:rPr lang="en-US" altLang="zh-CN" b="1" dirty="0">
                <a:solidFill>
                  <a:schemeClr val="tx1"/>
                </a:solidFill>
              </a:rPr>
              <a:t>n</a:t>
            </a:r>
            <a:r>
              <a:rPr lang="zh-CN" altLang="en-US" b="1" dirty="0">
                <a:solidFill>
                  <a:schemeClr val="tx1"/>
                </a:solidFill>
              </a:rPr>
              <a:t>个</a:t>
            </a:r>
            <a:r>
              <a:rPr lang="en-US" altLang="zh-CN" b="1" dirty="0" smtClean="0">
                <a:solidFill>
                  <a:schemeClr val="tx1"/>
                </a:solidFill>
              </a:rPr>
              <a:t>0</a:t>
            </a:r>
            <a:r>
              <a:rPr lang="zh-CN" altLang="en-US" dirty="0"/>
              <a:t>（</a:t>
            </a:r>
            <a:r>
              <a:rPr lang="zh-CN" altLang="en-GB" dirty="0"/>
              <a:t>补</a:t>
            </a:r>
            <a:r>
              <a:rPr lang="en-GB" altLang="zh-CN" dirty="0"/>
              <a:t>1</a:t>
            </a:r>
            <a:r>
              <a:rPr lang="zh-CN" altLang="en-GB" dirty="0"/>
              <a:t>作为分隔标记</a:t>
            </a:r>
            <a:r>
              <a:rPr lang="zh-CN" altLang="en-US" dirty="0"/>
              <a:t>）；</a:t>
            </a:r>
          </a:p>
          <a:p>
            <a:r>
              <a:rPr lang="zh-CN" altLang="en-US" dirty="0" smtClean="0"/>
              <a:t>当左边</a:t>
            </a:r>
            <a:r>
              <a:rPr lang="zh-CN" altLang="en-US" dirty="0"/>
              <a:t>的所有的</a:t>
            </a:r>
            <a:r>
              <a:rPr lang="en-US" altLang="zh-CN" dirty="0"/>
              <a:t>0</a:t>
            </a:r>
            <a:r>
              <a:rPr lang="zh-CN" altLang="en-US" dirty="0"/>
              <a:t>（共有</a:t>
            </a:r>
            <a:r>
              <a:rPr lang="en-US" altLang="zh-CN" dirty="0"/>
              <a:t>m</a:t>
            </a:r>
            <a:r>
              <a:rPr lang="zh-CN" altLang="en-US" dirty="0"/>
              <a:t>个）消完后，再消去多余的符号（</a:t>
            </a:r>
            <a:r>
              <a:rPr lang="zh-CN" altLang="en-US" dirty="0">
                <a:solidFill>
                  <a:srgbClr val="000000"/>
                </a:solidFill>
              </a:rPr>
              <a:t>两个</a:t>
            </a:r>
            <a:r>
              <a:rPr lang="en-US" altLang="zh-CN" dirty="0">
                <a:solidFill>
                  <a:srgbClr val="000000"/>
                </a:solidFill>
              </a:rPr>
              <a:t>1</a:t>
            </a:r>
            <a:r>
              <a:rPr lang="zh-CN" altLang="en-US" dirty="0"/>
              <a:t>和原来的</a:t>
            </a:r>
            <a:r>
              <a:rPr lang="en-US" altLang="zh-CN" dirty="0"/>
              <a:t>0</a:t>
            </a:r>
            <a:r>
              <a:rPr lang="en-US" altLang="zh-CN" baseline="30000" dirty="0"/>
              <a:t>n</a:t>
            </a:r>
            <a:r>
              <a:rPr lang="zh-CN" altLang="en-US" dirty="0"/>
              <a:t>），就得到了</a:t>
            </a:r>
            <a:r>
              <a:rPr lang="en-US" altLang="zh-CN" dirty="0"/>
              <a:t>0</a:t>
            </a:r>
            <a:r>
              <a:rPr lang="en-US" altLang="zh-CN" baseline="30000" dirty="0"/>
              <a:t>m</a:t>
            </a:r>
            <a:r>
              <a:rPr lang="zh-CN" altLang="en-US" baseline="30000" dirty="0"/>
              <a:t>*</a:t>
            </a:r>
            <a:r>
              <a:rPr lang="en-US" altLang="zh-CN" baseline="30000" dirty="0" smtClean="0"/>
              <a:t>n</a:t>
            </a:r>
            <a:r>
              <a:rPr lang="zh-CN" altLang="en-US" dirty="0" smtClean="0"/>
              <a:t>。在</a:t>
            </a:r>
            <a:r>
              <a:rPr lang="zh-CN" altLang="en-US" dirty="0"/>
              <a:t>某个时刻</a:t>
            </a:r>
            <a:r>
              <a:rPr lang="zh-CN" altLang="en-US" dirty="0" smtClean="0"/>
              <a:t>，输入</a:t>
            </a:r>
            <a:r>
              <a:rPr lang="zh-CN" altLang="en-US" dirty="0"/>
              <a:t>带上的符号为：</a:t>
            </a:r>
          </a:p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B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h</a:t>
            </a:r>
            <a:r>
              <a:rPr lang="en-US" altLang="zh-CN" b="1" dirty="0" smtClean="0">
                <a:solidFill>
                  <a:schemeClr val="tx1"/>
                </a:solidFill>
              </a:rPr>
              <a:t>0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m-h</a:t>
            </a:r>
            <a:r>
              <a:rPr lang="en-US" altLang="zh-CN" b="1" dirty="0" smtClean="0">
                <a:solidFill>
                  <a:schemeClr val="tx1"/>
                </a:solidFill>
              </a:rPr>
              <a:t>10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n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r>
              <a:rPr lang="en-US" altLang="zh-CN" b="1" dirty="0" smtClean="0">
                <a:solidFill>
                  <a:schemeClr val="tx1"/>
                </a:solidFill>
              </a:rPr>
              <a:t>0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h*n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l"/>
            <a:r>
              <a:rPr lang="zh-CN" altLang="en-US" dirty="0" smtClean="0"/>
              <a:t>此时，已经完成</a:t>
            </a:r>
            <a:r>
              <a:rPr lang="en-US" altLang="zh-CN" dirty="0" smtClean="0"/>
              <a:t>( </a:t>
            </a:r>
            <a:r>
              <a:rPr lang="en-US" altLang="zh-CN" dirty="0"/>
              <a:t>1 + 1 + … + 1 ) * n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 smtClean="0"/>
              <a:t>                  h</a:t>
            </a:r>
            <a:r>
              <a:rPr lang="zh-CN" altLang="en-US" dirty="0" smtClean="0"/>
              <a:t>个</a:t>
            </a:r>
            <a:r>
              <a:rPr lang="en-US" altLang="zh-CN" dirty="0"/>
              <a:t>1</a:t>
            </a:r>
          </a:p>
          <a:p>
            <a:r>
              <a:rPr lang="zh-CN" altLang="en-US" b="1" dirty="0">
                <a:solidFill>
                  <a:schemeClr val="tx1"/>
                </a:solidFill>
              </a:rPr>
              <a:t>在右边添加</a:t>
            </a:r>
            <a:r>
              <a:rPr lang="en-US" altLang="zh-CN" b="1" dirty="0">
                <a:solidFill>
                  <a:schemeClr val="tx1"/>
                </a:solidFill>
              </a:rPr>
              <a:t>n</a:t>
            </a:r>
            <a:r>
              <a:rPr lang="zh-CN" altLang="en-US" b="1" dirty="0">
                <a:solidFill>
                  <a:schemeClr val="tx1"/>
                </a:solidFill>
              </a:rPr>
              <a:t>个</a:t>
            </a:r>
            <a:r>
              <a:rPr lang="en-US" altLang="zh-CN" b="1" dirty="0">
                <a:solidFill>
                  <a:schemeClr val="tx1"/>
                </a:solidFill>
              </a:rPr>
              <a:t>0</a:t>
            </a:r>
            <a:r>
              <a:rPr lang="zh-CN" altLang="en-US" dirty="0"/>
              <a:t>的过程是重复的，可以使用</a:t>
            </a:r>
            <a:r>
              <a:rPr lang="zh-CN" altLang="en-US" b="1" dirty="0">
                <a:solidFill>
                  <a:schemeClr val="tx1"/>
                </a:solidFill>
              </a:rPr>
              <a:t>子程序技术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pPr algn="l"/>
            <a:endParaRPr lang="en-US" altLang="zh-CN" dirty="0"/>
          </a:p>
        </p:txBody>
      </p:sp>
      <p:sp>
        <p:nvSpPr>
          <p:cNvPr id="6" name="AutoShape 4"/>
          <p:cNvSpPr>
            <a:spLocks/>
          </p:cNvSpPr>
          <p:nvPr/>
        </p:nvSpPr>
        <p:spPr bwMode="ltGray">
          <a:xfrm rot="-5400000">
            <a:off x="3621267" y="3717032"/>
            <a:ext cx="144016" cy="1872209"/>
          </a:xfrm>
          <a:prstGeom prst="leftBrace">
            <a:avLst>
              <a:gd name="adj1" fmla="val 5731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just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22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图灵机的规则分为</a:t>
            </a:r>
            <a:r>
              <a:rPr lang="en-US" altLang="zh-CN" dirty="0" smtClean="0"/>
              <a:t>3</a:t>
            </a:r>
            <a:r>
              <a:rPr lang="zh-CN" altLang="en-US" dirty="0" smtClean="0"/>
              <a:t>部分</a:t>
            </a:r>
            <a:endParaRPr lang="zh-CN" altLang="en-US" dirty="0"/>
          </a:p>
        </p:txBody>
      </p:sp>
      <p:sp>
        <p:nvSpPr>
          <p:cNvPr id="775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(1) </a:t>
            </a:r>
            <a:r>
              <a:rPr lang="zh-CN" altLang="en-US" dirty="0" smtClean="0"/>
              <a:t>初始化</a:t>
            </a:r>
            <a:endParaRPr lang="zh-CN" altLang="en-US" dirty="0"/>
          </a:p>
          <a:p>
            <a:r>
              <a:rPr lang="en-US" altLang="zh-CN" dirty="0" smtClean="0"/>
              <a:t>(2) </a:t>
            </a:r>
            <a:r>
              <a:rPr lang="zh-CN" altLang="en-US" dirty="0" smtClean="0"/>
              <a:t>主程序</a:t>
            </a:r>
            <a:endParaRPr lang="en-US" altLang="zh-CN" dirty="0" smtClean="0"/>
          </a:p>
          <a:p>
            <a:r>
              <a:rPr lang="en-US" altLang="zh-CN" dirty="0" smtClean="0"/>
              <a:t>(3) </a:t>
            </a:r>
            <a:r>
              <a:rPr lang="zh-CN" altLang="en-US" dirty="0" smtClean="0"/>
              <a:t>子程序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4292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(1) </a:t>
            </a:r>
            <a:r>
              <a:rPr lang="zh-CN" altLang="en-US" dirty="0" smtClean="0"/>
              <a:t>初始化</a:t>
            </a:r>
            <a:endParaRPr lang="zh-CN" altLang="en-US" dirty="0"/>
          </a:p>
        </p:txBody>
      </p:sp>
      <p:sp>
        <p:nvSpPr>
          <p:cNvPr id="775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初始化的任务：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zh-CN" altLang="en-US" dirty="0"/>
              <a:t>最后一个</a:t>
            </a:r>
            <a:r>
              <a:rPr lang="en-US" altLang="zh-CN" dirty="0" smtClean="0"/>
              <a:t>0</a:t>
            </a:r>
            <a:r>
              <a:rPr lang="zh-CN" altLang="en-US" dirty="0" smtClean="0"/>
              <a:t>右边设置</a:t>
            </a:r>
            <a:r>
              <a:rPr lang="zh-CN" altLang="en-US" dirty="0"/>
              <a:t>标记为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，该</a:t>
            </a:r>
            <a:r>
              <a:rPr lang="zh-CN" altLang="en-US" dirty="0"/>
              <a:t>标记表明了增加</a:t>
            </a:r>
            <a:r>
              <a:rPr lang="en-US" altLang="zh-CN" dirty="0"/>
              <a:t>0</a:t>
            </a:r>
            <a:r>
              <a:rPr lang="zh-CN" altLang="en-US" dirty="0"/>
              <a:t>的开始</a:t>
            </a:r>
            <a:r>
              <a:rPr lang="zh-CN" altLang="en-US" dirty="0" smtClean="0"/>
              <a:t>位置；将读写头</a:t>
            </a:r>
            <a:r>
              <a:rPr lang="zh-CN" altLang="en-US" dirty="0"/>
              <a:t>移动到</a:t>
            </a:r>
            <a:r>
              <a:rPr lang="en-US" altLang="zh-CN" dirty="0"/>
              <a:t>m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中的第一个处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对应的格局</a:t>
            </a:r>
            <a:r>
              <a:rPr lang="zh-CN" altLang="en-US" dirty="0" smtClean="0"/>
              <a:t>转换：</a:t>
            </a:r>
            <a:endParaRPr lang="zh-CN" altLang="en-US" b="1" dirty="0" smtClean="0"/>
          </a:p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start0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m</a:t>
            </a:r>
            <a:r>
              <a:rPr lang="en-US" altLang="zh-CN" b="1" dirty="0" smtClean="0">
                <a:solidFill>
                  <a:schemeClr val="tx1"/>
                </a:solidFill>
              </a:rPr>
              <a:t>10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n</a:t>
            </a:r>
            <a:r>
              <a:rPr lang="en-US" altLang="zh-CN" b="1" dirty="0" smtClean="0">
                <a:solidFill>
                  <a:schemeClr val="tx1"/>
                </a:solidFill>
              </a:rPr>
              <a:t> =&gt;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*</a:t>
            </a:r>
            <a:r>
              <a:rPr lang="en-US" altLang="zh-CN" b="1" dirty="0" smtClean="0">
                <a:solidFill>
                  <a:schemeClr val="tx1"/>
                </a:solidFill>
              </a:rPr>
              <a:t> main_start0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m</a:t>
            </a:r>
            <a:r>
              <a:rPr lang="en-US" altLang="zh-CN" b="1" dirty="0" smtClean="0">
                <a:solidFill>
                  <a:schemeClr val="tx1"/>
                </a:solidFill>
              </a:rPr>
              <a:t>10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n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1468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su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乳白玻璃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just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75000"/>
          <a:buFont typeface="Wingdings" panose="05000000000000000000" pitchFamily="2" charset="2"/>
          <a:buChar char="l"/>
          <a:defRPr kumimoji="1" lang="en-US" sz="36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just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75000"/>
          <a:buFont typeface="Wingdings" panose="05000000000000000000" pitchFamily="2" charset="2"/>
          <a:buChar char="l"/>
          <a:defRPr kumimoji="1" lang="en-US" sz="36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Capsules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1493</TotalTime>
  <Words>12115</Words>
  <Application>Microsoft Office PowerPoint</Application>
  <PresentationFormat>全屏显示(4:3)</PresentationFormat>
  <Paragraphs>1333</Paragraphs>
  <Slides>170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170</vt:i4>
      </vt:variant>
    </vt:vector>
  </HeadingPairs>
  <TitlesOfParts>
    <vt:vector size="182" baseType="lpstr">
      <vt:lpstr>楷体</vt:lpstr>
      <vt:lpstr>宋体</vt:lpstr>
      <vt:lpstr>微软雅黑</vt:lpstr>
      <vt:lpstr>Arial</vt:lpstr>
      <vt:lpstr>Courier New</vt:lpstr>
      <vt:lpstr>Symbol</vt:lpstr>
      <vt:lpstr>Times</vt:lpstr>
      <vt:lpstr>Times New Roman</vt:lpstr>
      <vt:lpstr>Verdana</vt:lpstr>
      <vt:lpstr>Wingdings</vt:lpstr>
      <vt:lpstr>Capsules</vt:lpstr>
      <vt:lpstr>图片</vt:lpstr>
      <vt:lpstr>有限自动机理论</vt:lpstr>
      <vt:lpstr>第6章 图灵机</vt:lpstr>
      <vt:lpstr>PowerPoint 演示文稿</vt:lpstr>
      <vt:lpstr>图灵机的意义</vt:lpstr>
      <vt:lpstr>6.1 图灵机的物理模型</vt:lpstr>
      <vt:lpstr>PowerPoint 演示文稿</vt:lpstr>
      <vt:lpstr>五元式描述图灵机的动作规则</vt:lpstr>
      <vt:lpstr>例6.1 用TM接收语言{a2n|n≥0}</vt:lpstr>
      <vt:lpstr>例6.2 语言为{a2n|n&gt;0}</vt:lpstr>
      <vt:lpstr>定义6.1 图灵机的定义</vt:lpstr>
      <vt:lpstr>或图灵机是一个七元式</vt:lpstr>
      <vt:lpstr>定义6.2 图灵机的格局</vt:lpstr>
      <vt:lpstr>定义6.3 格局的转换</vt:lpstr>
      <vt:lpstr>使用=&gt;表示图灵机的格局转换</vt:lpstr>
      <vt:lpstr>使用=&gt;表示图灵机的格局转换</vt:lpstr>
      <vt:lpstr>定义6.4 图灵机接收语言</vt:lpstr>
      <vt:lpstr>例6.3 接收仅有一个 1 的 0、1 串。</vt:lpstr>
      <vt:lpstr>例6.4 构造图灵机接收语言{anbn|n&gt;0}</vt:lpstr>
      <vt:lpstr>PowerPoint 演示文稿</vt:lpstr>
      <vt:lpstr>PowerPoint 演示文稿</vt:lpstr>
      <vt:lpstr>问题</vt:lpstr>
      <vt:lpstr>例6.5 修改版本</vt:lpstr>
      <vt:lpstr>例6.5 修改版本</vt:lpstr>
      <vt:lpstr>例6.6 {anbn|n&gt;0}的第二种算法</vt:lpstr>
      <vt:lpstr>规则</vt:lpstr>
      <vt:lpstr>规则</vt:lpstr>
      <vt:lpstr>一些不需要定义的规则</vt:lpstr>
      <vt:lpstr>思考</vt:lpstr>
      <vt:lpstr>例6.7 {anbn|n&gt;0}第三种算法</vt:lpstr>
      <vt:lpstr>{anbn|n&gt;0}指令</vt:lpstr>
      <vt:lpstr>{anbn|n&gt;0}指令</vt:lpstr>
      <vt:lpstr>例6.8 接收语言{anbncn|n&gt;0}</vt:lpstr>
      <vt:lpstr>规则</vt:lpstr>
      <vt:lpstr>规则</vt:lpstr>
      <vt:lpstr>规则</vt:lpstr>
      <vt:lpstr>规则</vt:lpstr>
      <vt:lpstr>练习</vt:lpstr>
      <vt:lpstr>6.2 图灵机作为非负整数函数计算模型</vt:lpstr>
      <vt:lpstr>图灵机与一般的自动机不同</vt:lpstr>
      <vt:lpstr>二元函数</vt:lpstr>
      <vt:lpstr>例6.9 一进制加法图灵机</vt:lpstr>
      <vt:lpstr>一进制加法图灵机</vt:lpstr>
      <vt:lpstr>一进制加法图灵机指令(1)</vt:lpstr>
      <vt:lpstr>一进制加法图灵机指令(2)</vt:lpstr>
      <vt:lpstr>例6.10 构造TM实现非负减法</vt:lpstr>
      <vt:lpstr>一进制真减法</vt:lpstr>
      <vt:lpstr>一进制真减法</vt:lpstr>
      <vt:lpstr>一进制真减法</vt:lpstr>
      <vt:lpstr>一进制真减法另外一种思路</vt:lpstr>
      <vt:lpstr>一进制真减法另外一种思路</vt:lpstr>
      <vt:lpstr>一进制真减法另外一种思路</vt:lpstr>
      <vt:lpstr>一进制真减法另外一种思路</vt:lpstr>
      <vt:lpstr>一进制真减法另外一种思路</vt:lpstr>
      <vt:lpstr>6.3 图灵机的构造技术</vt:lpstr>
      <vt:lpstr>6.3.1 图灵机的存储技术</vt:lpstr>
      <vt:lpstr>TM识别L：第一个符号仅出现一次</vt:lpstr>
      <vt:lpstr>构造TM识别语言</vt:lpstr>
      <vt:lpstr>x = {a, b, c}</vt:lpstr>
      <vt:lpstr>PowerPoint 演示文稿</vt:lpstr>
      <vt:lpstr>6.3.2 图灵机的移动技术</vt:lpstr>
      <vt:lpstr>构造TM右移动字符串</vt:lpstr>
      <vt:lpstr>构造TM右移动字符串</vt:lpstr>
      <vt:lpstr>一些说明</vt:lpstr>
      <vt:lpstr>类似的例子</vt:lpstr>
      <vt:lpstr>6.3.3 图灵机扫描多个符号技术</vt:lpstr>
      <vt:lpstr>TM接收语言：只包含一个101子串</vt:lpstr>
      <vt:lpstr>TM接收语言：只包含一个101子串</vt:lpstr>
      <vt:lpstr>构造TM接收语言</vt:lpstr>
      <vt:lpstr>6.3.4  图灵机的多道技术</vt:lpstr>
      <vt:lpstr>单带K道的图灵机模型</vt:lpstr>
      <vt:lpstr>K道图灵机的规则</vt:lpstr>
      <vt:lpstr>例6.24 三道TM进行二进制数加法运算</vt:lpstr>
      <vt:lpstr>三道TM数据存放情况</vt:lpstr>
      <vt:lpstr>没有进位状态下加法</vt:lpstr>
      <vt:lpstr>有进位状态下加法</vt:lpstr>
      <vt:lpstr>两个数长度不一致(左端补充B)</vt:lpstr>
      <vt:lpstr>结束</vt:lpstr>
      <vt:lpstr>例6.25 构造图灵机接收语言</vt:lpstr>
      <vt:lpstr>三道图灵机的初始化</vt:lpstr>
      <vt:lpstr>算法精神</vt:lpstr>
      <vt:lpstr>算法实施</vt:lpstr>
      <vt:lpstr>① 准备工作</vt:lpstr>
      <vt:lpstr>② 一道和二道进行比较</vt:lpstr>
      <vt:lpstr>③ 三道增加aa</vt:lpstr>
      <vt:lpstr>④ 将三道a复制到二道末尾</vt:lpstr>
      <vt:lpstr>6.3.5 图灵机的查讫技术</vt:lpstr>
      <vt:lpstr>例6.27 构造图灵机接收语言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6.3.6 图灵机的子程序技术</vt:lpstr>
      <vt:lpstr>PowerPoint 演示文稿</vt:lpstr>
      <vt:lpstr>例6.28 构造图灵机</vt:lpstr>
      <vt:lpstr>PowerPoint 演示文稿</vt:lpstr>
      <vt:lpstr>图灵机的规则分为3部分</vt:lpstr>
      <vt:lpstr>(1) 初始化</vt:lpstr>
      <vt:lpstr>初始化规则</vt:lpstr>
      <vt:lpstr>PowerPoint 演示文稿</vt:lpstr>
      <vt:lpstr>PowerPoint 演示文稿</vt:lpstr>
      <vt:lpstr>(2) 主程序</vt:lpstr>
      <vt:lpstr>PowerPoint 演示文稿</vt:lpstr>
      <vt:lpstr>主程序规则</vt:lpstr>
      <vt:lpstr>PowerPoint 演示文稿</vt:lpstr>
      <vt:lpstr>PowerPoint 演示文稿</vt:lpstr>
      <vt:lpstr>(3) 子程序</vt:lpstr>
      <vt:lpstr>子程序规则</vt:lpstr>
      <vt:lpstr>PowerPoint 演示文稿</vt:lpstr>
      <vt:lpstr>PowerPoint 演示文稿</vt:lpstr>
      <vt:lpstr>6.4 扩展的图灵机</vt:lpstr>
      <vt:lpstr>6.4.1 双向无穷带图灵机</vt:lpstr>
      <vt:lpstr>6.4.2 多带图灵机</vt:lpstr>
      <vt:lpstr>PowerPoint 演示文稿</vt:lpstr>
      <vt:lpstr>6.4.3 不确定的图灵机</vt:lpstr>
      <vt:lpstr>PowerPoint 演示文稿</vt:lpstr>
      <vt:lpstr>6.4.4 多维图灵机</vt:lpstr>
      <vt:lpstr>6.4.5 其它图灵机</vt:lpstr>
      <vt:lpstr>PowerPoint 演示文稿</vt:lpstr>
      <vt:lpstr>PowerPoint 演示文稿</vt:lpstr>
      <vt:lpstr>PowerPoint 演示文稿</vt:lpstr>
      <vt:lpstr>6.5 通用图灵机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图灵完备</vt:lpstr>
      <vt:lpstr>一个极小化的图灵完备的程序设计语言</vt:lpstr>
      <vt:lpstr>PowerPoint 演示文稿</vt:lpstr>
      <vt:lpstr>PowerPoint 演示文稿</vt:lpstr>
      <vt:lpstr>图灵完备的程序设计语言</vt:lpstr>
      <vt:lpstr>6.6 图灵机与短语结构文法</vt:lpstr>
      <vt:lpstr>PowerPoint 演示文稿</vt:lpstr>
      <vt:lpstr>定理</vt:lpstr>
      <vt:lpstr>PowerPoint 演示文稿</vt:lpstr>
      <vt:lpstr>定理</vt:lpstr>
      <vt:lpstr>PowerPoint 演示文稿</vt:lpstr>
      <vt:lpstr>PowerPoint 演示文稿</vt:lpstr>
      <vt:lpstr>6.7 线性有界自动机与上下文相关文法</vt:lpstr>
      <vt:lpstr>PowerPoint 演示文稿</vt:lpstr>
      <vt:lpstr>定理</vt:lpstr>
      <vt:lpstr>PowerPoint 演示文稿</vt:lpstr>
      <vt:lpstr>定理</vt:lpstr>
      <vt:lpstr>PowerPoint 演示文稿</vt:lpstr>
      <vt:lpstr>PowerPoint 演示文稿</vt:lpstr>
      <vt:lpstr>课堂讲授内容结束 </vt:lpstr>
      <vt:lpstr>丘奇-图灵论题 （The Church-Turing Thesis）</vt:lpstr>
      <vt:lpstr>什么是“有效”的方法</vt:lpstr>
      <vt:lpstr>PowerPoint 演示文稿</vt:lpstr>
      <vt:lpstr>PowerPoint 演示文稿</vt:lpstr>
      <vt:lpstr>PowerPoint 演示文稿</vt:lpstr>
      <vt:lpstr>计算理论 （The Theory of Computation）</vt:lpstr>
      <vt:lpstr>理发师悖论</vt:lpstr>
      <vt:lpstr>停机问题</vt:lpstr>
      <vt:lpstr>另一个停机问题</vt:lpstr>
      <vt:lpstr>问题的分类（可计算性理论）</vt:lpstr>
      <vt:lpstr>问题的分类（可计算性理论）</vt:lpstr>
      <vt:lpstr>问题的分类（可计算性理论）</vt:lpstr>
      <vt:lpstr>P问题</vt:lpstr>
      <vt:lpstr>NP问题</vt:lpstr>
      <vt:lpstr>问题的分类（计算复杂性理论）</vt:lpstr>
      <vt:lpstr>问题的分类（计算复杂性理论）</vt:lpstr>
      <vt:lpstr>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第01章 绪论</dc:title>
  <dc:creator>minfan</dc:creator>
  <cp:lastModifiedBy>DEMO</cp:lastModifiedBy>
  <cp:revision>893</cp:revision>
  <dcterms:created xsi:type="dcterms:W3CDTF">2113-01-01T00:00:00Z</dcterms:created>
  <dcterms:modified xsi:type="dcterms:W3CDTF">2024-10-23T07:33:49Z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EB82D909D2FD4EFD9EB8DF5DB00520C7</vt:lpwstr>
  </property>
  <property fmtid="{D5CDD505-2E9C-101B-9397-08002B2CF9AE}" pid="3" name="KSOProductBuildVer">
    <vt:lpwstr>2052-11.1.0.10463</vt:lpwstr>
  </property>
</Properties>
</file>